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9"/>
  </p:notesMasterIdLst>
  <p:sldIdLst>
    <p:sldId id="256" r:id="rId2"/>
    <p:sldId id="258" r:id="rId3"/>
    <p:sldId id="261" r:id="rId4"/>
    <p:sldId id="262" r:id="rId5"/>
    <p:sldId id="263" r:id="rId6"/>
    <p:sldId id="331" r:id="rId7"/>
    <p:sldId id="323" r:id="rId8"/>
    <p:sldId id="268" r:id="rId9"/>
    <p:sldId id="324" r:id="rId10"/>
    <p:sldId id="313" r:id="rId11"/>
    <p:sldId id="332" r:id="rId12"/>
    <p:sldId id="312" r:id="rId13"/>
    <p:sldId id="316" r:id="rId14"/>
    <p:sldId id="310" r:id="rId15"/>
    <p:sldId id="314" r:id="rId16"/>
    <p:sldId id="315" r:id="rId17"/>
    <p:sldId id="311" r:id="rId18"/>
    <p:sldId id="317" r:id="rId19"/>
    <p:sldId id="319" r:id="rId20"/>
    <p:sldId id="318" r:id="rId21"/>
    <p:sldId id="320" r:id="rId22"/>
    <p:sldId id="321" r:id="rId23"/>
    <p:sldId id="279" r:id="rId24"/>
    <p:sldId id="280" r:id="rId25"/>
    <p:sldId id="322" r:id="rId26"/>
    <p:sldId id="282" r:id="rId27"/>
    <p:sldId id="283" r:id="rId28"/>
    <p:sldId id="284" r:id="rId29"/>
    <p:sldId id="325" r:id="rId30"/>
    <p:sldId id="326" r:id="rId31"/>
    <p:sldId id="285" r:id="rId32"/>
    <p:sldId id="308" r:id="rId33"/>
    <p:sldId id="327" r:id="rId34"/>
    <p:sldId id="328" r:id="rId35"/>
    <p:sldId id="329" r:id="rId36"/>
    <p:sldId id="330" r:id="rId37"/>
    <p:sldId id="309" r:id="rId38"/>
  </p:sldIdLst>
  <p:sldSz cx="9144000" cy="5143500" type="screen16x9"/>
  <p:notesSz cx="6858000" cy="9144000"/>
  <p:embeddedFontLst>
    <p:embeddedFont>
      <p:font typeface="Bebas Neue" panose="020B0606020202050201" pitchFamily="34" charset="77"/>
      <p:regular r:id="rId40"/>
    </p:embeddedFont>
    <p:embeddedFont>
      <p:font typeface="Oxygen" panose="02000503000000000000" pitchFamily="2" charset="77"/>
      <p:regular r:id="rId41"/>
      <p:bold r:id="rId42"/>
    </p:embeddedFont>
    <p:embeddedFont>
      <p:font typeface="Oxygen Light" panose="020F0302020204030204" pitchFamily="34" charset="0"/>
      <p:regular r:id="rId43"/>
      <p:bold r:id="rId44"/>
    </p:embeddedFont>
    <p:embeddedFont>
      <p:font typeface="Poiret One" pitchFamily="2" charset="77"/>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EF98FC-9AAD-4246-81B6-239A986307CF}">
  <a:tblStyle styleId="{52EF98FC-9AAD-4246-81B6-239A986307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21"/>
    <p:restoredTop sz="94625"/>
  </p:normalViewPr>
  <p:slideViewPr>
    <p:cSldViewPr snapToGrid="0">
      <p:cViewPr varScale="1">
        <p:scale>
          <a:sx n="133" d="100"/>
          <a:sy n="133" d="100"/>
        </p:scale>
        <p:origin x="80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7DD404-33A7-8642-9D92-06D5E8B97FD6}" type="doc">
      <dgm:prSet loTypeId="urn:microsoft.com/office/officeart/2005/8/layout/vProcess5" loCatId="" qsTypeId="urn:microsoft.com/office/officeart/2005/8/quickstyle/simple1" qsCatId="simple" csTypeId="urn:microsoft.com/office/officeart/2005/8/colors/accent1_2" csCatId="accent1" phldr="1"/>
      <dgm:spPr/>
      <dgm:t>
        <a:bodyPr/>
        <a:lstStyle/>
        <a:p>
          <a:endParaRPr lang="en-US"/>
        </a:p>
      </dgm:t>
    </dgm:pt>
    <dgm:pt modelId="{8D47702C-355A-5F45-8352-235AACB5B1CF}">
      <dgm:prSet phldrT="[Text]"/>
      <dgm:spPr/>
      <dgm:t>
        <a:bodyPr/>
        <a:lstStyle/>
        <a:p>
          <a:pPr rtl="0"/>
          <a:r>
            <a:rPr lang="en-US" dirty="0">
              <a:latin typeface="Poiret One" pitchFamily="2" charset="77"/>
            </a:rPr>
            <a:t>Collect Face data with and without mask</a:t>
          </a:r>
        </a:p>
      </dgm:t>
    </dgm:pt>
    <dgm:pt modelId="{8CB8585D-E8ED-1348-9A10-C177794425FC}" type="parTrans" cxnId="{AC853728-A110-4048-9F49-4D2FBEB81BD9}">
      <dgm:prSet/>
      <dgm:spPr/>
      <dgm:t>
        <a:bodyPr/>
        <a:lstStyle/>
        <a:p>
          <a:endParaRPr lang="en-US"/>
        </a:p>
      </dgm:t>
    </dgm:pt>
    <dgm:pt modelId="{2B2F3008-9297-E146-A5EC-609AB5814458}" type="sibTrans" cxnId="{AC853728-A110-4048-9F49-4D2FBEB81BD9}">
      <dgm:prSet/>
      <dgm:spPr/>
      <dgm:t>
        <a:bodyPr/>
        <a:lstStyle/>
        <a:p>
          <a:endParaRPr lang="en-US"/>
        </a:p>
      </dgm:t>
    </dgm:pt>
    <dgm:pt modelId="{BAB66A2F-F9E4-9149-A468-D6171CF15DA9}">
      <dgm:prSet phldrT="[Text]"/>
      <dgm:spPr/>
      <dgm:t>
        <a:bodyPr/>
        <a:lstStyle/>
        <a:p>
          <a:pPr rtl="0"/>
          <a:r>
            <a:rPr lang="en-US" dirty="0">
              <a:latin typeface="Poiret One" pitchFamily="2" charset="77"/>
            </a:rPr>
            <a:t>Train data using ML</a:t>
          </a:r>
        </a:p>
      </dgm:t>
    </dgm:pt>
    <dgm:pt modelId="{D7C27212-9A7E-384F-889D-BE70B4110DE0}" type="parTrans" cxnId="{DDFEE5B0-BA35-5A4C-A919-CF0A390681DE}">
      <dgm:prSet/>
      <dgm:spPr/>
      <dgm:t>
        <a:bodyPr/>
        <a:lstStyle/>
        <a:p>
          <a:endParaRPr lang="en-US"/>
        </a:p>
      </dgm:t>
    </dgm:pt>
    <dgm:pt modelId="{21812F5E-2D56-654E-970D-23901901CB0E}" type="sibTrans" cxnId="{DDFEE5B0-BA35-5A4C-A919-CF0A390681DE}">
      <dgm:prSet/>
      <dgm:spPr/>
      <dgm:t>
        <a:bodyPr/>
        <a:lstStyle/>
        <a:p>
          <a:endParaRPr lang="en-US"/>
        </a:p>
      </dgm:t>
    </dgm:pt>
    <dgm:pt modelId="{6A73E4C3-81A4-6347-B60C-6B0DB2E5A41D}">
      <dgm:prSet phldrT="[Text]"/>
      <dgm:spPr/>
      <dgm:t>
        <a:bodyPr/>
        <a:lstStyle/>
        <a:p>
          <a:pPr rtl="0"/>
          <a:r>
            <a:rPr lang="en-US" dirty="0">
              <a:latin typeface="Poiret One" pitchFamily="2" charset="77"/>
            </a:rPr>
            <a:t>Do prediction on image , video and live data using camera </a:t>
          </a:r>
        </a:p>
      </dgm:t>
    </dgm:pt>
    <dgm:pt modelId="{1E9C6BE3-1C96-8D4A-A23E-3105936042CB}" type="parTrans" cxnId="{50C643F8-455B-1349-9100-8848C72D6782}">
      <dgm:prSet/>
      <dgm:spPr/>
      <dgm:t>
        <a:bodyPr/>
        <a:lstStyle/>
        <a:p>
          <a:endParaRPr lang="en-US"/>
        </a:p>
      </dgm:t>
    </dgm:pt>
    <dgm:pt modelId="{A98C7017-0327-C44F-8972-26CBAE7F95ED}" type="sibTrans" cxnId="{50C643F8-455B-1349-9100-8848C72D6782}">
      <dgm:prSet/>
      <dgm:spPr/>
      <dgm:t>
        <a:bodyPr/>
        <a:lstStyle/>
        <a:p>
          <a:endParaRPr lang="en-US"/>
        </a:p>
      </dgm:t>
    </dgm:pt>
    <dgm:pt modelId="{728BD04D-8929-B74D-BF67-1E73F655ACD0}" type="pres">
      <dgm:prSet presAssocID="{537DD404-33A7-8642-9D92-06D5E8B97FD6}" presName="outerComposite" presStyleCnt="0">
        <dgm:presLayoutVars>
          <dgm:chMax val="5"/>
          <dgm:dir/>
          <dgm:resizeHandles val="exact"/>
        </dgm:presLayoutVars>
      </dgm:prSet>
      <dgm:spPr/>
    </dgm:pt>
    <dgm:pt modelId="{B4805129-CBEF-EF43-9E46-433560142835}" type="pres">
      <dgm:prSet presAssocID="{537DD404-33A7-8642-9D92-06D5E8B97FD6}" presName="dummyMaxCanvas" presStyleCnt="0">
        <dgm:presLayoutVars/>
      </dgm:prSet>
      <dgm:spPr/>
    </dgm:pt>
    <dgm:pt modelId="{50356FD5-A220-F744-8086-62CC3D9DD4D9}" type="pres">
      <dgm:prSet presAssocID="{537DD404-33A7-8642-9D92-06D5E8B97FD6}" presName="ThreeNodes_1" presStyleLbl="node1" presStyleIdx="0" presStyleCnt="3">
        <dgm:presLayoutVars>
          <dgm:bulletEnabled val="1"/>
        </dgm:presLayoutVars>
      </dgm:prSet>
      <dgm:spPr/>
    </dgm:pt>
    <dgm:pt modelId="{4E4AB975-E3E1-7243-A70C-4AFCF133E6B2}" type="pres">
      <dgm:prSet presAssocID="{537DD404-33A7-8642-9D92-06D5E8B97FD6}" presName="ThreeNodes_2" presStyleLbl="node1" presStyleIdx="1" presStyleCnt="3">
        <dgm:presLayoutVars>
          <dgm:bulletEnabled val="1"/>
        </dgm:presLayoutVars>
      </dgm:prSet>
      <dgm:spPr/>
    </dgm:pt>
    <dgm:pt modelId="{3AB8153A-6C09-4E4D-9B29-72D4882E5CC7}" type="pres">
      <dgm:prSet presAssocID="{537DD404-33A7-8642-9D92-06D5E8B97FD6}" presName="ThreeNodes_3" presStyleLbl="node1" presStyleIdx="2" presStyleCnt="3">
        <dgm:presLayoutVars>
          <dgm:bulletEnabled val="1"/>
        </dgm:presLayoutVars>
      </dgm:prSet>
      <dgm:spPr/>
    </dgm:pt>
    <dgm:pt modelId="{799C6C63-A452-994B-A3FF-454609483355}" type="pres">
      <dgm:prSet presAssocID="{537DD404-33A7-8642-9D92-06D5E8B97FD6}" presName="ThreeConn_1-2" presStyleLbl="fgAccFollowNode1" presStyleIdx="0" presStyleCnt="2">
        <dgm:presLayoutVars>
          <dgm:bulletEnabled val="1"/>
        </dgm:presLayoutVars>
      </dgm:prSet>
      <dgm:spPr/>
    </dgm:pt>
    <dgm:pt modelId="{150C9E89-4D0D-C248-B85F-D0301017AB03}" type="pres">
      <dgm:prSet presAssocID="{537DD404-33A7-8642-9D92-06D5E8B97FD6}" presName="ThreeConn_2-3" presStyleLbl="fgAccFollowNode1" presStyleIdx="1" presStyleCnt="2">
        <dgm:presLayoutVars>
          <dgm:bulletEnabled val="1"/>
        </dgm:presLayoutVars>
      </dgm:prSet>
      <dgm:spPr/>
    </dgm:pt>
    <dgm:pt modelId="{A76A3AA4-C95B-6B4A-A159-5A8D26BA7F58}" type="pres">
      <dgm:prSet presAssocID="{537DD404-33A7-8642-9D92-06D5E8B97FD6}" presName="ThreeNodes_1_text" presStyleLbl="node1" presStyleIdx="2" presStyleCnt="3">
        <dgm:presLayoutVars>
          <dgm:bulletEnabled val="1"/>
        </dgm:presLayoutVars>
      </dgm:prSet>
      <dgm:spPr/>
    </dgm:pt>
    <dgm:pt modelId="{445B72CB-6F6F-BB46-A24C-11F1115A43C6}" type="pres">
      <dgm:prSet presAssocID="{537DD404-33A7-8642-9D92-06D5E8B97FD6}" presName="ThreeNodes_2_text" presStyleLbl="node1" presStyleIdx="2" presStyleCnt="3">
        <dgm:presLayoutVars>
          <dgm:bulletEnabled val="1"/>
        </dgm:presLayoutVars>
      </dgm:prSet>
      <dgm:spPr/>
    </dgm:pt>
    <dgm:pt modelId="{7D049881-4CF6-3E4F-8304-5CC2BF0C2B6D}" type="pres">
      <dgm:prSet presAssocID="{537DD404-33A7-8642-9D92-06D5E8B97FD6}" presName="ThreeNodes_3_text" presStyleLbl="node1" presStyleIdx="2" presStyleCnt="3">
        <dgm:presLayoutVars>
          <dgm:bulletEnabled val="1"/>
        </dgm:presLayoutVars>
      </dgm:prSet>
      <dgm:spPr/>
    </dgm:pt>
  </dgm:ptLst>
  <dgm:cxnLst>
    <dgm:cxn modelId="{40834605-BE58-274C-88D3-579E449C77FA}" type="presOf" srcId="{6A73E4C3-81A4-6347-B60C-6B0DB2E5A41D}" destId="{3AB8153A-6C09-4E4D-9B29-72D4882E5CC7}" srcOrd="0" destOrd="0" presId="urn:microsoft.com/office/officeart/2005/8/layout/vProcess5"/>
    <dgm:cxn modelId="{6B4E8906-0763-B244-B3C9-38AC3528F237}" type="presOf" srcId="{537DD404-33A7-8642-9D92-06D5E8B97FD6}" destId="{728BD04D-8929-B74D-BF67-1E73F655ACD0}" srcOrd="0" destOrd="0" presId="urn:microsoft.com/office/officeart/2005/8/layout/vProcess5"/>
    <dgm:cxn modelId="{AC853728-A110-4048-9F49-4D2FBEB81BD9}" srcId="{537DD404-33A7-8642-9D92-06D5E8B97FD6}" destId="{8D47702C-355A-5F45-8352-235AACB5B1CF}" srcOrd="0" destOrd="0" parTransId="{8CB8585D-E8ED-1348-9A10-C177794425FC}" sibTransId="{2B2F3008-9297-E146-A5EC-609AB5814458}"/>
    <dgm:cxn modelId="{7F58DD4F-6E2F-1A4B-A42D-84E44C159631}" type="presOf" srcId="{BAB66A2F-F9E4-9149-A468-D6171CF15DA9}" destId="{445B72CB-6F6F-BB46-A24C-11F1115A43C6}" srcOrd="1" destOrd="0" presId="urn:microsoft.com/office/officeart/2005/8/layout/vProcess5"/>
    <dgm:cxn modelId="{75D5745D-75C8-A044-BD37-1D461895693E}" type="presOf" srcId="{21812F5E-2D56-654E-970D-23901901CB0E}" destId="{150C9E89-4D0D-C248-B85F-D0301017AB03}" srcOrd="0" destOrd="0" presId="urn:microsoft.com/office/officeart/2005/8/layout/vProcess5"/>
    <dgm:cxn modelId="{E0C9BF89-9244-AA43-B005-543C939C3242}" type="presOf" srcId="{BAB66A2F-F9E4-9149-A468-D6171CF15DA9}" destId="{4E4AB975-E3E1-7243-A70C-4AFCF133E6B2}" srcOrd="0" destOrd="0" presId="urn:microsoft.com/office/officeart/2005/8/layout/vProcess5"/>
    <dgm:cxn modelId="{5AC50E8A-AD57-844B-891E-1C4BBE576861}" type="presOf" srcId="{8D47702C-355A-5F45-8352-235AACB5B1CF}" destId="{A76A3AA4-C95B-6B4A-A159-5A8D26BA7F58}" srcOrd="1" destOrd="0" presId="urn:microsoft.com/office/officeart/2005/8/layout/vProcess5"/>
    <dgm:cxn modelId="{DDFEE5B0-BA35-5A4C-A919-CF0A390681DE}" srcId="{537DD404-33A7-8642-9D92-06D5E8B97FD6}" destId="{BAB66A2F-F9E4-9149-A468-D6171CF15DA9}" srcOrd="1" destOrd="0" parTransId="{D7C27212-9A7E-384F-889D-BE70B4110DE0}" sibTransId="{21812F5E-2D56-654E-970D-23901901CB0E}"/>
    <dgm:cxn modelId="{0869C1D0-B468-9749-A6DE-9114E920E1A1}" type="presOf" srcId="{2B2F3008-9297-E146-A5EC-609AB5814458}" destId="{799C6C63-A452-994B-A3FF-454609483355}" srcOrd="0" destOrd="0" presId="urn:microsoft.com/office/officeart/2005/8/layout/vProcess5"/>
    <dgm:cxn modelId="{CDBC06D8-13AC-8A40-88E6-79A465653824}" type="presOf" srcId="{8D47702C-355A-5F45-8352-235AACB5B1CF}" destId="{50356FD5-A220-F744-8086-62CC3D9DD4D9}" srcOrd="0" destOrd="0" presId="urn:microsoft.com/office/officeart/2005/8/layout/vProcess5"/>
    <dgm:cxn modelId="{06B2F6E7-7F4A-BF4A-B57C-7DD373A52697}" type="presOf" srcId="{6A73E4C3-81A4-6347-B60C-6B0DB2E5A41D}" destId="{7D049881-4CF6-3E4F-8304-5CC2BF0C2B6D}" srcOrd="1" destOrd="0" presId="urn:microsoft.com/office/officeart/2005/8/layout/vProcess5"/>
    <dgm:cxn modelId="{50C643F8-455B-1349-9100-8848C72D6782}" srcId="{537DD404-33A7-8642-9D92-06D5E8B97FD6}" destId="{6A73E4C3-81A4-6347-B60C-6B0DB2E5A41D}" srcOrd="2" destOrd="0" parTransId="{1E9C6BE3-1C96-8D4A-A23E-3105936042CB}" sibTransId="{A98C7017-0327-C44F-8972-26CBAE7F95ED}"/>
    <dgm:cxn modelId="{902AFFA1-B870-754F-BAF0-E5A981E5292C}" type="presParOf" srcId="{728BD04D-8929-B74D-BF67-1E73F655ACD0}" destId="{B4805129-CBEF-EF43-9E46-433560142835}" srcOrd="0" destOrd="0" presId="urn:microsoft.com/office/officeart/2005/8/layout/vProcess5"/>
    <dgm:cxn modelId="{58DA0542-A7CA-9440-B70B-1B9433B48701}" type="presParOf" srcId="{728BD04D-8929-B74D-BF67-1E73F655ACD0}" destId="{50356FD5-A220-F744-8086-62CC3D9DD4D9}" srcOrd="1" destOrd="0" presId="urn:microsoft.com/office/officeart/2005/8/layout/vProcess5"/>
    <dgm:cxn modelId="{38E8147D-A441-264B-B25B-793E5F49BE9C}" type="presParOf" srcId="{728BD04D-8929-B74D-BF67-1E73F655ACD0}" destId="{4E4AB975-E3E1-7243-A70C-4AFCF133E6B2}" srcOrd="2" destOrd="0" presId="urn:microsoft.com/office/officeart/2005/8/layout/vProcess5"/>
    <dgm:cxn modelId="{5EB204EB-226E-BE43-8607-606D6C4323D3}" type="presParOf" srcId="{728BD04D-8929-B74D-BF67-1E73F655ACD0}" destId="{3AB8153A-6C09-4E4D-9B29-72D4882E5CC7}" srcOrd="3" destOrd="0" presId="urn:microsoft.com/office/officeart/2005/8/layout/vProcess5"/>
    <dgm:cxn modelId="{E5C0043D-081D-654E-B748-AF2CE4A4B760}" type="presParOf" srcId="{728BD04D-8929-B74D-BF67-1E73F655ACD0}" destId="{799C6C63-A452-994B-A3FF-454609483355}" srcOrd="4" destOrd="0" presId="urn:microsoft.com/office/officeart/2005/8/layout/vProcess5"/>
    <dgm:cxn modelId="{099BCE55-1F92-FC46-B8A2-644475799398}" type="presParOf" srcId="{728BD04D-8929-B74D-BF67-1E73F655ACD0}" destId="{150C9E89-4D0D-C248-B85F-D0301017AB03}" srcOrd="5" destOrd="0" presId="urn:microsoft.com/office/officeart/2005/8/layout/vProcess5"/>
    <dgm:cxn modelId="{1934F79A-32D4-7A45-9D26-B7946A528656}" type="presParOf" srcId="{728BD04D-8929-B74D-BF67-1E73F655ACD0}" destId="{A76A3AA4-C95B-6B4A-A159-5A8D26BA7F58}" srcOrd="6" destOrd="0" presId="urn:microsoft.com/office/officeart/2005/8/layout/vProcess5"/>
    <dgm:cxn modelId="{79022B9D-F81B-3643-BD6A-07D21F0DF9E6}" type="presParOf" srcId="{728BD04D-8929-B74D-BF67-1E73F655ACD0}" destId="{445B72CB-6F6F-BB46-A24C-11F1115A43C6}" srcOrd="7" destOrd="0" presId="urn:microsoft.com/office/officeart/2005/8/layout/vProcess5"/>
    <dgm:cxn modelId="{025A1260-2EE7-DD46-90B7-672AED23BE6D}" type="presParOf" srcId="{728BD04D-8929-B74D-BF67-1E73F655ACD0}" destId="{7D049881-4CF6-3E4F-8304-5CC2BF0C2B6D}"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356FD5-A220-F744-8086-62CC3D9DD4D9}">
      <dsp:nvSpPr>
        <dsp:cNvPr id="0" name=""/>
        <dsp:cNvSpPr/>
      </dsp:nvSpPr>
      <dsp:spPr>
        <a:xfrm>
          <a:off x="0" y="0"/>
          <a:ext cx="4194369" cy="98552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kern="1200" dirty="0">
              <a:latin typeface="Poiret One" pitchFamily="2" charset="77"/>
            </a:rPr>
            <a:t>Collect Face data with and without mask</a:t>
          </a:r>
        </a:p>
      </dsp:txBody>
      <dsp:txXfrm>
        <a:off x="28865" y="28865"/>
        <a:ext cx="3130909" cy="927796"/>
      </dsp:txXfrm>
    </dsp:sp>
    <dsp:sp modelId="{4E4AB975-E3E1-7243-A70C-4AFCF133E6B2}">
      <dsp:nvSpPr>
        <dsp:cNvPr id="0" name=""/>
        <dsp:cNvSpPr/>
      </dsp:nvSpPr>
      <dsp:spPr>
        <a:xfrm>
          <a:off x="370091" y="1149781"/>
          <a:ext cx="4194369" cy="98552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kern="1200" dirty="0">
              <a:latin typeface="Poiret One" pitchFamily="2" charset="77"/>
            </a:rPr>
            <a:t>Train data using ML</a:t>
          </a:r>
        </a:p>
      </dsp:txBody>
      <dsp:txXfrm>
        <a:off x="398956" y="1178646"/>
        <a:ext cx="3125955" cy="927796"/>
      </dsp:txXfrm>
    </dsp:sp>
    <dsp:sp modelId="{3AB8153A-6C09-4E4D-9B29-72D4882E5CC7}">
      <dsp:nvSpPr>
        <dsp:cNvPr id="0" name=""/>
        <dsp:cNvSpPr/>
      </dsp:nvSpPr>
      <dsp:spPr>
        <a:xfrm>
          <a:off x="740182" y="2299562"/>
          <a:ext cx="4194369" cy="98552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kern="1200" dirty="0">
              <a:latin typeface="Poiret One" pitchFamily="2" charset="77"/>
            </a:rPr>
            <a:t>Do prediction on image , video and live data using camera </a:t>
          </a:r>
        </a:p>
      </dsp:txBody>
      <dsp:txXfrm>
        <a:off x="769047" y="2328427"/>
        <a:ext cx="3125955" cy="927796"/>
      </dsp:txXfrm>
    </dsp:sp>
    <dsp:sp modelId="{799C6C63-A452-994B-A3FF-454609483355}">
      <dsp:nvSpPr>
        <dsp:cNvPr id="0" name=""/>
        <dsp:cNvSpPr/>
      </dsp:nvSpPr>
      <dsp:spPr>
        <a:xfrm>
          <a:off x="3553776" y="747357"/>
          <a:ext cx="640592" cy="640592"/>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endParaRPr lang="en-US" sz="3000" kern="1200"/>
        </a:p>
      </dsp:txBody>
      <dsp:txXfrm>
        <a:off x="3697909" y="747357"/>
        <a:ext cx="352326" cy="482045"/>
      </dsp:txXfrm>
    </dsp:sp>
    <dsp:sp modelId="{150C9E89-4D0D-C248-B85F-D0301017AB03}">
      <dsp:nvSpPr>
        <dsp:cNvPr id="0" name=""/>
        <dsp:cNvSpPr/>
      </dsp:nvSpPr>
      <dsp:spPr>
        <a:xfrm>
          <a:off x="3923868" y="1890568"/>
          <a:ext cx="640592" cy="640592"/>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endParaRPr lang="en-US" sz="3000" kern="1200"/>
        </a:p>
      </dsp:txBody>
      <dsp:txXfrm>
        <a:off x="4068001" y="1890568"/>
        <a:ext cx="352326" cy="48204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25f85ca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25f85ca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5273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426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54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28501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20858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2252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2973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1732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9144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765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c439249f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c439249f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3917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c8787dcf5_1_24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c8787dcf5_1_24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865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ac8787dcf5_1_24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ac8787dcf5_1_24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ac8787dcf5_1_24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ac8787dcf5_1_24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4653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5194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ac8787dcf5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ac8787dcf5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ad20d076ce_3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ad20d076ce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0871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1488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c8787dcf5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c8787dcf5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365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5880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ac8787dcf5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ac8787dcf5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36562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15170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8760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ac439249f7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ac439249f7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9169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c439249f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c439249f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4292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3999" cy="5144006"/>
          </a:xfrm>
          <a:prstGeom prst="rect">
            <a:avLst/>
          </a:prstGeom>
          <a:noFill/>
          <a:ln>
            <a:noFill/>
          </a:ln>
        </p:spPr>
      </p:pic>
      <p:sp>
        <p:nvSpPr>
          <p:cNvPr id="10" name="Google Shape;10;p2"/>
          <p:cNvSpPr txBox="1">
            <a:spLocks noGrp="1"/>
          </p:cNvSpPr>
          <p:nvPr>
            <p:ph type="ctrTitle"/>
          </p:nvPr>
        </p:nvSpPr>
        <p:spPr>
          <a:xfrm>
            <a:off x="4149000" y="970200"/>
            <a:ext cx="3852000" cy="24105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400" b="1">
                <a:latin typeface="Poiret One"/>
                <a:ea typeface="Poiret One"/>
                <a:cs typeface="Poiret One"/>
                <a:sym typeface="Poire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49000" y="3380700"/>
            <a:ext cx="38520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20"/>
        <p:cNvGrpSpPr/>
        <p:nvPr/>
      </p:nvGrpSpPr>
      <p:grpSpPr>
        <a:xfrm>
          <a:off x="0" y="0"/>
          <a:ext cx="0" cy="0"/>
          <a:chOff x="0" y="0"/>
          <a:chExt cx="0" cy="0"/>
        </a:xfrm>
      </p:grpSpPr>
      <p:pic>
        <p:nvPicPr>
          <p:cNvPr id="121" name="Google Shape;121;p22"/>
          <p:cNvPicPr preferRelativeResize="0"/>
          <p:nvPr/>
        </p:nvPicPr>
        <p:blipFill>
          <a:blip r:embed="rId2">
            <a:alphaModFix/>
          </a:blip>
          <a:stretch>
            <a:fillRect/>
          </a:stretch>
        </p:blipFill>
        <p:spPr>
          <a:xfrm>
            <a:off x="-1" y="0"/>
            <a:ext cx="9144000" cy="5143513"/>
          </a:xfrm>
          <a:prstGeom prst="rect">
            <a:avLst/>
          </a:prstGeom>
          <a:noFill/>
          <a:ln>
            <a:noFill/>
          </a:ln>
        </p:spPr>
      </p:pic>
      <p:sp>
        <p:nvSpPr>
          <p:cNvPr id="122" name="Google Shape;122;p22"/>
          <p:cNvSpPr txBox="1">
            <a:spLocks noGrp="1"/>
          </p:cNvSpPr>
          <p:nvPr>
            <p:ph type="subTitle" idx="1"/>
          </p:nvPr>
        </p:nvSpPr>
        <p:spPr>
          <a:xfrm>
            <a:off x="4281625" y="2006750"/>
            <a:ext cx="2659800" cy="196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Oxygen"/>
              <a:buNone/>
              <a:defRPr sz="1600">
                <a:latin typeface="Oxygen"/>
                <a:ea typeface="Oxygen"/>
                <a:cs typeface="Oxygen"/>
                <a:sym typeface="Oxygen"/>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23" name="Google Shape;12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CUSTOM_9">
    <p:spTree>
      <p:nvGrpSpPr>
        <p:cNvPr id="1" name="Shape 139"/>
        <p:cNvGrpSpPr/>
        <p:nvPr/>
      </p:nvGrpSpPr>
      <p:grpSpPr>
        <a:xfrm>
          <a:off x="0" y="0"/>
          <a:ext cx="0" cy="0"/>
          <a:chOff x="0" y="0"/>
          <a:chExt cx="0" cy="0"/>
        </a:xfrm>
      </p:grpSpPr>
      <p:pic>
        <p:nvPicPr>
          <p:cNvPr id="140" name="Google Shape;140;p26"/>
          <p:cNvPicPr preferRelativeResize="0"/>
          <p:nvPr/>
        </p:nvPicPr>
        <p:blipFill>
          <a:blip r:embed="rId2">
            <a:alphaModFix/>
          </a:blip>
          <a:stretch>
            <a:fillRect/>
          </a:stretch>
        </p:blipFill>
        <p:spPr>
          <a:xfrm>
            <a:off x="-7" y="0"/>
            <a:ext cx="9144000" cy="5143497"/>
          </a:xfrm>
          <a:prstGeom prst="rect">
            <a:avLst/>
          </a:prstGeom>
          <a:noFill/>
          <a:ln>
            <a:noFill/>
          </a:ln>
        </p:spPr>
      </p:pic>
      <p:sp>
        <p:nvSpPr>
          <p:cNvPr id="141" name="Google Shape;141;p26"/>
          <p:cNvSpPr txBox="1">
            <a:spLocks noGrp="1"/>
          </p:cNvSpPr>
          <p:nvPr>
            <p:ph type="title"/>
          </p:nvPr>
        </p:nvSpPr>
        <p:spPr>
          <a:xfrm>
            <a:off x="720107" y="2342625"/>
            <a:ext cx="3285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6"/>
          <p:cNvSpPr txBox="1">
            <a:spLocks noGrp="1"/>
          </p:cNvSpPr>
          <p:nvPr>
            <p:ph type="title" idx="2" hasCustomPrompt="1"/>
          </p:nvPr>
        </p:nvSpPr>
        <p:spPr>
          <a:xfrm>
            <a:off x="720000" y="1106175"/>
            <a:ext cx="3285000" cy="12651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3" name="Google Shape;143;p26"/>
          <p:cNvSpPr txBox="1">
            <a:spLocks noGrp="1"/>
          </p:cNvSpPr>
          <p:nvPr>
            <p:ph type="subTitle" idx="1"/>
          </p:nvPr>
        </p:nvSpPr>
        <p:spPr>
          <a:xfrm>
            <a:off x="720101" y="3323950"/>
            <a:ext cx="32850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CUSTOM_10">
    <p:spTree>
      <p:nvGrpSpPr>
        <p:cNvPr id="1" name="Shape 144"/>
        <p:cNvGrpSpPr/>
        <p:nvPr/>
      </p:nvGrpSpPr>
      <p:grpSpPr>
        <a:xfrm>
          <a:off x="0" y="0"/>
          <a:ext cx="0" cy="0"/>
          <a:chOff x="0" y="0"/>
          <a:chExt cx="0" cy="0"/>
        </a:xfrm>
      </p:grpSpPr>
      <p:pic>
        <p:nvPicPr>
          <p:cNvPr id="145" name="Google Shape;145;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7"/>
          <p:cNvSpPr txBox="1">
            <a:spLocks noGrp="1"/>
          </p:cNvSpPr>
          <p:nvPr>
            <p:ph type="title"/>
          </p:nvPr>
        </p:nvSpPr>
        <p:spPr>
          <a:xfrm>
            <a:off x="2929500" y="2342625"/>
            <a:ext cx="328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 name="Google Shape;147;p27"/>
          <p:cNvSpPr txBox="1">
            <a:spLocks noGrp="1"/>
          </p:cNvSpPr>
          <p:nvPr>
            <p:ph type="title" idx="2" hasCustomPrompt="1"/>
          </p:nvPr>
        </p:nvSpPr>
        <p:spPr>
          <a:xfrm>
            <a:off x="2929500" y="1106175"/>
            <a:ext cx="3285000" cy="126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8" name="Google Shape;148;p27"/>
          <p:cNvSpPr txBox="1">
            <a:spLocks noGrp="1"/>
          </p:cNvSpPr>
          <p:nvPr>
            <p:ph type="subTitle" idx="1"/>
          </p:nvPr>
        </p:nvSpPr>
        <p:spPr>
          <a:xfrm>
            <a:off x="2929500" y="3323950"/>
            <a:ext cx="3285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3">
    <p:spTree>
      <p:nvGrpSpPr>
        <p:cNvPr id="1" name="Shape 155"/>
        <p:cNvGrpSpPr/>
        <p:nvPr/>
      </p:nvGrpSpPr>
      <p:grpSpPr>
        <a:xfrm>
          <a:off x="0" y="0"/>
          <a:ext cx="0" cy="0"/>
          <a:chOff x="0" y="0"/>
          <a:chExt cx="0" cy="0"/>
        </a:xfrm>
      </p:grpSpPr>
      <p:pic>
        <p:nvPicPr>
          <p:cNvPr id="156" name="Google Shape;156;p3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4_1">
    <p:spTree>
      <p:nvGrpSpPr>
        <p:cNvPr id="1" name="Shape 157"/>
        <p:cNvGrpSpPr/>
        <p:nvPr/>
      </p:nvGrpSpPr>
      <p:grpSpPr>
        <a:xfrm>
          <a:off x="0" y="0"/>
          <a:ext cx="0" cy="0"/>
          <a:chOff x="0" y="0"/>
          <a:chExt cx="0" cy="0"/>
        </a:xfrm>
      </p:grpSpPr>
      <p:pic>
        <p:nvPicPr>
          <p:cNvPr id="158" name="Google Shape;158;p31"/>
          <p:cNvPicPr preferRelativeResize="0"/>
          <p:nvPr/>
        </p:nvPicPr>
        <p:blipFill>
          <a:blip r:embed="rId2">
            <a:alphaModFix/>
          </a:blip>
          <a:stretch>
            <a:fillRect/>
          </a:stretch>
        </p:blipFill>
        <p:spPr>
          <a:xfrm>
            <a:off x="0" y="0"/>
            <a:ext cx="9144000" cy="514351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484"/>
          </a:xfrm>
          <a:prstGeom prst="rect">
            <a:avLst/>
          </a:prstGeom>
          <a:noFill/>
          <a:ln>
            <a:noFill/>
          </a:ln>
        </p:spPr>
      </p:pic>
      <p:sp>
        <p:nvSpPr>
          <p:cNvPr id="14" name="Google Shape;14;p3"/>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5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38900" y="1106175"/>
            <a:ext cx="3285000" cy="1265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a:stretch/>
        </p:blipFill>
        <p:spPr>
          <a:xfrm>
            <a:off x="0" y="0"/>
            <a:ext cx="9144010" cy="5143500"/>
          </a:xfrm>
          <a:prstGeom prst="rect">
            <a:avLst/>
          </a:prstGeom>
          <a:noFill/>
          <a:ln>
            <a:noFill/>
          </a:ln>
        </p:spPr>
      </p:pic>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3" name="Google Shape;33;p7"/>
          <p:cNvSpPr txBox="1">
            <a:spLocks noGrp="1"/>
          </p:cNvSpPr>
          <p:nvPr>
            <p:ph type="title"/>
          </p:nvPr>
        </p:nvSpPr>
        <p:spPr>
          <a:xfrm>
            <a:off x="2433000" y="1371169"/>
            <a:ext cx="4278000" cy="86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4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7"/>
          <p:cNvSpPr txBox="1">
            <a:spLocks noGrp="1"/>
          </p:cNvSpPr>
          <p:nvPr>
            <p:ph type="subTitle" idx="1"/>
          </p:nvPr>
        </p:nvSpPr>
        <p:spPr>
          <a:xfrm>
            <a:off x="2433000" y="2441425"/>
            <a:ext cx="4278000" cy="12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 name="Google Shape;37;p8"/>
          <p:cNvSpPr txBox="1">
            <a:spLocks noGrp="1"/>
          </p:cNvSpPr>
          <p:nvPr>
            <p:ph type="title"/>
          </p:nvPr>
        </p:nvSpPr>
        <p:spPr>
          <a:xfrm>
            <a:off x="1388100" y="1693050"/>
            <a:ext cx="6367800" cy="175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000" b="1"/>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pic>
        <p:nvPicPr>
          <p:cNvPr id="52" name="Google Shape;5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3"/>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title" idx="2" hasCustomPrompt="1"/>
          </p:nvPr>
        </p:nvSpPr>
        <p:spPr>
          <a:xfrm>
            <a:off x="7200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7200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7" name="Google Shape;57;p13"/>
          <p:cNvSpPr txBox="1">
            <a:spLocks noGrp="1"/>
          </p:cNvSpPr>
          <p:nvPr>
            <p:ph type="title" idx="4" hasCustomPrompt="1"/>
          </p:nvPr>
        </p:nvSpPr>
        <p:spPr>
          <a:xfrm>
            <a:off x="34038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34038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9" name="Google Shape;59;p13"/>
          <p:cNvSpPr txBox="1">
            <a:spLocks noGrp="1"/>
          </p:cNvSpPr>
          <p:nvPr>
            <p:ph type="title" idx="6"/>
          </p:nvPr>
        </p:nvSpPr>
        <p:spPr>
          <a:xfrm>
            <a:off x="60876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3"/>
          <p:cNvSpPr txBox="1">
            <a:spLocks noGrp="1"/>
          </p:cNvSpPr>
          <p:nvPr>
            <p:ph type="title" idx="7" hasCustomPrompt="1"/>
          </p:nvPr>
        </p:nvSpPr>
        <p:spPr>
          <a:xfrm>
            <a:off x="60876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8"/>
          </p:nvPr>
        </p:nvSpPr>
        <p:spPr>
          <a:xfrm>
            <a:off x="60876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 name="Google Shape;62;p1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8" name="Google Shape;68;p15"/>
          <p:cNvSpPr txBox="1">
            <a:spLocks noGrp="1"/>
          </p:cNvSpPr>
          <p:nvPr>
            <p:ph type="subTitle" idx="1"/>
          </p:nvPr>
        </p:nvSpPr>
        <p:spPr>
          <a:xfrm>
            <a:off x="720000" y="1452575"/>
            <a:ext cx="4461600" cy="284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Font typeface="Maven Pro"/>
              <a:buChar char="●"/>
              <a:defRPr sz="1600">
                <a:latin typeface="Oxygen"/>
                <a:ea typeface="Oxygen"/>
                <a:cs typeface="Oxygen"/>
                <a:sym typeface="Oxygen"/>
              </a:defRPr>
            </a:lvl1pPr>
            <a:lvl2pPr lvl="1">
              <a:spcBef>
                <a:spcPts val="1600"/>
              </a:spcBef>
              <a:spcAft>
                <a:spcPts val="0"/>
              </a:spcAft>
              <a:buClr>
                <a:srgbClr val="024427"/>
              </a:buClr>
              <a:buSzPts val="1400"/>
              <a:buFont typeface="Maven Pro"/>
              <a:buChar char="○"/>
              <a:defRPr/>
            </a:lvl2pPr>
            <a:lvl3pPr lvl="2">
              <a:spcBef>
                <a:spcPts val="1600"/>
              </a:spcBef>
              <a:spcAft>
                <a:spcPts val="0"/>
              </a:spcAft>
              <a:buClr>
                <a:srgbClr val="024427"/>
              </a:buClr>
              <a:buSzPts val="1400"/>
              <a:buFont typeface="Maven Pro"/>
              <a:buChar char="■"/>
              <a:defRPr/>
            </a:lvl3pPr>
            <a:lvl4pPr lvl="3">
              <a:spcBef>
                <a:spcPts val="1600"/>
              </a:spcBef>
              <a:spcAft>
                <a:spcPts val="0"/>
              </a:spcAft>
              <a:buClr>
                <a:srgbClr val="024427"/>
              </a:buClr>
              <a:buSzPts val="1400"/>
              <a:buFont typeface="Maven Pro"/>
              <a:buChar char="●"/>
              <a:defRPr/>
            </a:lvl4pPr>
            <a:lvl5pPr lvl="4">
              <a:spcBef>
                <a:spcPts val="1600"/>
              </a:spcBef>
              <a:spcAft>
                <a:spcPts val="0"/>
              </a:spcAft>
              <a:buClr>
                <a:srgbClr val="024427"/>
              </a:buClr>
              <a:buSzPts val="1400"/>
              <a:buFont typeface="Maven Pro"/>
              <a:buChar char="○"/>
              <a:defRPr/>
            </a:lvl5pPr>
            <a:lvl6pPr lvl="5">
              <a:spcBef>
                <a:spcPts val="1600"/>
              </a:spcBef>
              <a:spcAft>
                <a:spcPts val="0"/>
              </a:spcAft>
              <a:buClr>
                <a:srgbClr val="024427"/>
              </a:buClr>
              <a:buSzPts val="1400"/>
              <a:buFont typeface="Maven Pro"/>
              <a:buChar char="■"/>
              <a:defRPr/>
            </a:lvl6pPr>
            <a:lvl7pPr lvl="6">
              <a:spcBef>
                <a:spcPts val="1600"/>
              </a:spcBef>
              <a:spcAft>
                <a:spcPts val="0"/>
              </a:spcAft>
              <a:buClr>
                <a:srgbClr val="024427"/>
              </a:buClr>
              <a:buSzPts val="1400"/>
              <a:buFont typeface="Maven Pro"/>
              <a:buChar char="●"/>
              <a:defRPr/>
            </a:lvl7pPr>
            <a:lvl8pPr lvl="7">
              <a:spcBef>
                <a:spcPts val="1600"/>
              </a:spcBef>
              <a:spcAft>
                <a:spcPts val="0"/>
              </a:spcAft>
              <a:buClr>
                <a:srgbClr val="024427"/>
              </a:buClr>
              <a:buSzPts val="1400"/>
              <a:buFont typeface="Maven Pro"/>
              <a:buChar char="○"/>
              <a:defRPr/>
            </a:lvl8pPr>
            <a:lvl9pPr lvl="8">
              <a:spcBef>
                <a:spcPts val="1600"/>
              </a:spcBef>
              <a:spcAft>
                <a:spcPts val="1600"/>
              </a:spcAft>
              <a:buClr>
                <a:srgbClr val="024427"/>
              </a:buClr>
              <a:buSzPts val="1400"/>
              <a:buFont typeface="Maven Pro"/>
              <a:buChar char="■"/>
              <a:defRPr/>
            </a:lvl9pPr>
          </a:lstStyle>
          <a:p>
            <a:endParaRPr/>
          </a:p>
        </p:txBody>
      </p:sp>
      <p:sp>
        <p:nvSpPr>
          <p:cNvPr id="69" name="Google Shape;6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e text 3">
  <p:cSld name="CUSTOM_2">
    <p:spTree>
      <p:nvGrpSpPr>
        <p:cNvPr id="1" name="Shape 116"/>
        <p:cNvGrpSpPr/>
        <p:nvPr/>
      </p:nvGrpSpPr>
      <p:grpSpPr>
        <a:xfrm>
          <a:off x="0" y="0"/>
          <a:ext cx="0" cy="0"/>
          <a:chOff x="0" y="0"/>
          <a:chExt cx="0" cy="0"/>
        </a:xfrm>
      </p:grpSpPr>
      <p:pic>
        <p:nvPicPr>
          <p:cNvPr id="117" name="Google Shape;117;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8" name="Google Shape;118;p21"/>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Oxygen"/>
              <a:buNone/>
              <a:defRPr sz="1600">
                <a:latin typeface="Oxygen"/>
                <a:ea typeface="Oxygen"/>
                <a:cs typeface="Oxygen"/>
                <a:sym typeface="Oxyge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9" name="Google Shape;11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iret One"/>
              <a:buNone/>
              <a:defRPr sz="2800">
                <a:solidFill>
                  <a:schemeClr val="dk1"/>
                </a:solidFill>
                <a:latin typeface="Poiret One"/>
                <a:ea typeface="Poiret One"/>
                <a:cs typeface="Poiret One"/>
                <a:sym typeface="Poiret One"/>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Oxygen Light"/>
              <a:buChar char="●"/>
              <a:defRPr sz="1800">
                <a:solidFill>
                  <a:schemeClr val="lt2"/>
                </a:solidFill>
                <a:latin typeface="Oxygen Light"/>
                <a:ea typeface="Oxygen Light"/>
                <a:cs typeface="Oxygen Light"/>
                <a:sym typeface="Oxygen Light"/>
              </a:defRPr>
            </a:lvl1pPr>
            <a:lvl2pPr marL="914400" lvl="1"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2pPr>
            <a:lvl3pPr marL="1371600" lvl="2"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3pPr>
            <a:lvl4pPr marL="1828800" lvl="3"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4pPr>
            <a:lvl5pPr marL="2286000" lvl="4"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5pPr>
            <a:lvl6pPr marL="2743200" lvl="5"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6pPr>
            <a:lvl7pPr marL="3200400" lvl="6"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7pPr>
            <a:lvl8pPr marL="3657600" lvl="7"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8pPr>
            <a:lvl9pPr marL="4114800" lvl="8" indent="-317500">
              <a:lnSpc>
                <a:spcPct val="115000"/>
              </a:lnSpc>
              <a:spcBef>
                <a:spcPts val="1600"/>
              </a:spcBef>
              <a:spcAft>
                <a:spcPts val="1600"/>
              </a:spcAft>
              <a:buClr>
                <a:schemeClr val="lt2"/>
              </a:buClr>
              <a:buSzPts val="1400"/>
              <a:buFont typeface="Oxygen Light"/>
              <a:buChar char="■"/>
              <a:defRPr>
                <a:solidFill>
                  <a:schemeClr val="lt2"/>
                </a:solidFill>
                <a:latin typeface="Oxygen Light"/>
                <a:ea typeface="Oxygen Light"/>
                <a:cs typeface="Oxygen Light"/>
                <a:sym typeface="Oxyge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59" r:id="rId7"/>
    <p:sldLayoutId id="2147483661" r:id="rId8"/>
    <p:sldLayoutId id="2147483667" r:id="rId9"/>
    <p:sldLayoutId id="2147483668" r:id="rId10"/>
    <p:sldLayoutId id="2147483672" r:id="rId11"/>
    <p:sldLayoutId id="2147483673" r:id="rId12"/>
    <p:sldLayoutId id="2147483675" r:id="rId13"/>
    <p:sldLayoutId id="2147483676" r:id="rId14"/>
    <p:sldLayoutId id="2147483677"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1.png"/><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1.wdp"/><Relationship Id="rId5" Type="http://schemas.openxmlformats.org/officeDocument/2006/relationships/image" Target="../media/image40.png"/><Relationship Id="rId4"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5.xml"/><Relationship Id="rId1" Type="http://schemas.openxmlformats.org/officeDocument/2006/relationships/slideLayout" Target="../slideLayouts/slideLayout12.xml"/><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image" Target="../media/image45.png"/><Relationship Id="rId2" Type="http://schemas.openxmlformats.org/officeDocument/2006/relationships/video" Target="../media/media2.mp4"/><Relationship Id="rId1" Type="http://schemas.microsoft.com/office/2007/relationships/media" Target="../media/media2.mp4"/><Relationship Id="rId6" Type="http://schemas.microsoft.com/office/2007/relationships/hdphoto" Target="../media/hdphoto3.wdp"/><Relationship Id="rId5" Type="http://schemas.openxmlformats.org/officeDocument/2006/relationships/image" Target="../media/image40.png"/><Relationship Id="rId4"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4.xml"/><Relationship Id="rId1" Type="http://schemas.openxmlformats.org/officeDocument/2006/relationships/slideLayout" Target="../slideLayouts/slideLayout10.xml"/><Relationship Id="rId4" Type="http://schemas.microsoft.com/office/2007/relationships/hdphoto" Target="../media/hdphoto4.wdp"/></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7.jp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C4A5B137-EF68-5941-A9FF-6780417FAF21}"/>
              </a:ext>
            </a:extLst>
          </p:cNvPr>
          <p:cNvPicPr>
            <a:picLocks noChangeAspect="1"/>
          </p:cNvPicPr>
          <p:nvPr/>
        </p:nvPicPr>
        <p:blipFill>
          <a:blip r:embed="rId3">
            <a:alphaModFix amt="5000"/>
          </a:blip>
          <a:stretch>
            <a:fillRect/>
          </a:stretch>
        </p:blipFill>
        <p:spPr>
          <a:xfrm>
            <a:off x="0" y="1"/>
            <a:ext cx="9144000" cy="5143500"/>
          </a:xfrm>
          <a:prstGeom prst="rect">
            <a:avLst/>
          </a:prstGeom>
        </p:spPr>
      </p:pic>
      <p:sp>
        <p:nvSpPr>
          <p:cNvPr id="167" name="Google Shape;167;p34"/>
          <p:cNvSpPr txBox="1">
            <a:spLocks noGrp="1"/>
          </p:cNvSpPr>
          <p:nvPr>
            <p:ph type="ctrTitle"/>
          </p:nvPr>
        </p:nvSpPr>
        <p:spPr>
          <a:xfrm>
            <a:off x="2264736" y="1608744"/>
            <a:ext cx="6783571" cy="241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Face Mask Detection  </a:t>
            </a:r>
            <a:br>
              <a:rPr lang="en" sz="6000" dirty="0"/>
            </a:br>
            <a:endParaRPr sz="6000" dirty="0">
              <a:solidFill>
                <a:schemeClr val="accent1"/>
              </a:solidFill>
            </a:endParaRPr>
          </a:p>
        </p:txBody>
      </p:sp>
      <p:pic>
        <p:nvPicPr>
          <p:cNvPr id="6" name="Picture 2" descr="Saudi Digital Academy | تسجيل الدخول">
            <a:extLst>
              <a:ext uri="{FF2B5EF4-FFF2-40B4-BE49-F238E27FC236}">
                <a16:creationId xmlns:a16="http://schemas.microsoft.com/office/drawing/2014/main" id="{F96AB9ED-F938-9662-0394-CC24ED29A1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4650" y="152400"/>
            <a:ext cx="3563657" cy="5760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oding Dojo - Coding Bootcamp, Data Science, Cybersecurity">
            <a:extLst>
              <a:ext uri="{FF2B5EF4-FFF2-40B4-BE49-F238E27FC236}">
                <a16:creationId xmlns:a16="http://schemas.microsoft.com/office/drawing/2014/main" id="{AAC948C5-73B8-131F-71D4-D455DDAB81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9660" y="210278"/>
            <a:ext cx="1511166" cy="44723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388100" y="1693050"/>
            <a:ext cx="6367800"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splitting </a:t>
            </a:r>
            <a:endParaRPr dirty="0"/>
          </a:p>
        </p:txBody>
      </p:sp>
      <p:pic>
        <p:nvPicPr>
          <p:cNvPr id="3074" name="Picture 2" descr="Data, database, information, split icon - Download on Iconfinder">
            <a:extLst>
              <a:ext uri="{FF2B5EF4-FFF2-40B4-BE49-F238E27FC236}">
                <a16:creationId xmlns:a16="http://schemas.microsoft.com/office/drawing/2014/main" id="{C5546DC7-29F3-491A-D6D4-5BB67699D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0569" y="3274828"/>
            <a:ext cx="1455331" cy="1455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90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 text, application&#10;&#10;Description automatically generated">
            <a:extLst>
              <a:ext uri="{FF2B5EF4-FFF2-40B4-BE49-F238E27FC236}">
                <a16:creationId xmlns:a16="http://schemas.microsoft.com/office/drawing/2014/main" id="{82CA0095-3B33-FEF6-FD96-579D2734AADC}"/>
              </a:ext>
            </a:extLst>
          </p:cNvPr>
          <p:cNvPicPr>
            <a:picLocks noChangeAspect="1"/>
          </p:cNvPicPr>
          <p:nvPr/>
        </p:nvPicPr>
        <p:blipFill>
          <a:blip r:embed="rId2"/>
          <a:stretch>
            <a:fillRect/>
          </a:stretch>
        </p:blipFill>
        <p:spPr>
          <a:xfrm>
            <a:off x="1146409" y="1244600"/>
            <a:ext cx="7505700" cy="2654300"/>
          </a:xfrm>
          <a:prstGeom prst="rect">
            <a:avLst/>
          </a:prstGeom>
        </p:spPr>
      </p:pic>
    </p:spTree>
    <p:extLst>
      <p:ext uri="{BB962C8B-B14F-4D97-AF65-F5344CB8AC3E}">
        <p14:creationId xmlns:p14="http://schemas.microsoft.com/office/powerpoint/2010/main" val="1906354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Splitting For Simple NN</a:t>
            </a:r>
            <a:endParaRPr dirty="0"/>
          </a:p>
        </p:txBody>
      </p:sp>
      <p:pic>
        <p:nvPicPr>
          <p:cNvPr id="5" name="Picture 4" descr="Graphical user interface, text, application&#10;&#10;Description automatically generated">
            <a:extLst>
              <a:ext uri="{FF2B5EF4-FFF2-40B4-BE49-F238E27FC236}">
                <a16:creationId xmlns:a16="http://schemas.microsoft.com/office/drawing/2014/main" id="{B32954BA-007C-BD6C-3D59-8E28555F311F}"/>
              </a:ext>
            </a:extLst>
          </p:cNvPr>
          <p:cNvPicPr>
            <a:picLocks noChangeAspect="1"/>
          </p:cNvPicPr>
          <p:nvPr/>
        </p:nvPicPr>
        <p:blipFill>
          <a:blip r:embed="rId3"/>
          <a:stretch>
            <a:fillRect/>
          </a:stretch>
        </p:blipFill>
        <p:spPr>
          <a:xfrm>
            <a:off x="540340" y="1327150"/>
            <a:ext cx="3746500" cy="1244600"/>
          </a:xfrm>
          <a:prstGeom prst="rect">
            <a:avLst/>
          </a:prstGeom>
        </p:spPr>
      </p:pic>
      <p:pic>
        <p:nvPicPr>
          <p:cNvPr id="7" name="Picture 6" descr="Text&#10;&#10;Description automatically generated">
            <a:extLst>
              <a:ext uri="{FF2B5EF4-FFF2-40B4-BE49-F238E27FC236}">
                <a16:creationId xmlns:a16="http://schemas.microsoft.com/office/drawing/2014/main" id="{BB0C271C-15EC-7D5D-CADA-7499264E6E75}"/>
              </a:ext>
            </a:extLst>
          </p:cNvPr>
          <p:cNvPicPr>
            <a:picLocks noChangeAspect="1"/>
          </p:cNvPicPr>
          <p:nvPr/>
        </p:nvPicPr>
        <p:blipFill>
          <a:blip r:embed="rId4"/>
          <a:stretch>
            <a:fillRect/>
          </a:stretch>
        </p:blipFill>
        <p:spPr>
          <a:xfrm>
            <a:off x="1137684" y="2881175"/>
            <a:ext cx="7772400" cy="1537491"/>
          </a:xfrm>
          <a:prstGeom prst="rect">
            <a:avLst/>
          </a:prstGeom>
        </p:spPr>
      </p:pic>
    </p:spTree>
    <p:extLst>
      <p:ext uri="{BB962C8B-B14F-4D97-AF65-F5344CB8AC3E}">
        <p14:creationId xmlns:p14="http://schemas.microsoft.com/office/powerpoint/2010/main" val="3876879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388100" y="1586724"/>
            <a:ext cx="6367800"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Visualizing our data</a:t>
            </a:r>
            <a:endParaRPr dirty="0"/>
          </a:p>
        </p:txBody>
      </p:sp>
      <p:pic>
        <p:nvPicPr>
          <p:cNvPr id="2050" name="Picture 2" descr="The Ultimate Guide to Using Data Visualization in Your Presentation">
            <a:extLst>
              <a:ext uri="{FF2B5EF4-FFF2-40B4-BE49-F238E27FC236}">
                <a16:creationId xmlns:a16="http://schemas.microsoft.com/office/drawing/2014/main" id="{6F4163E0-DF2E-CAF0-9053-D771F47864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128365"/>
            <a:ext cx="3838353" cy="2015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6088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Splitting For Simple NN</a:t>
            </a:r>
            <a:endParaRPr dirty="0"/>
          </a:p>
        </p:txBody>
      </p:sp>
      <p:pic>
        <p:nvPicPr>
          <p:cNvPr id="3" name="Picture 2" descr="Company name&#10;&#10;Description automatically generated with low confidence">
            <a:extLst>
              <a:ext uri="{FF2B5EF4-FFF2-40B4-BE49-F238E27FC236}">
                <a16:creationId xmlns:a16="http://schemas.microsoft.com/office/drawing/2014/main" id="{24E0B641-442D-8B6A-364A-E6C384F34420}"/>
              </a:ext>
            </a:extLst>
          </p:cNvPr>
          <p:cNvPicPr>
            <a:picLocks noChangeAspect="1"/>
          </p:cNvPicPr>
          <p:nvPr/>
        </p:nvPicPr>
        <p:blipFill>
          <a:blip r:embed="rId3"/>
          <a:stretch>
            <a:fillRect/>
          </a:stretch>
        </p:blipFill>
        <p:spPr>
          <a:xfrm>
            <a:off x="516860" y="1347529"/>
            <a:ext cx="7772400" cy="1120560"/>
          </a:xfrm>
          <a:prstGeom prst="rect">
            <a:avLst/>
          </a:prstGeom>
        </p:spPr>
      </p:pic>
      <p:pic>
        <p:nvPicPr>
          <p:cNvPr id="6" name="Picture 5" descr="A picture containing chart&#10;&#10;Description automatically generated">
            <a:extLst>
              <a:ext uri="{FF2B5EF4-FFF2-40B4-BE49-F238E27FC236}">
                <a16:creationId xmlns:a16="http://schemas.microsoft.com/office/drawing/2014/main" id="{49452BF2-31AC-7A30-E39D-CF6328B22DCD}"/>
              </a:ext>
            </a:extLst>
          </p:cNvPr>
          <p:cNvPicPr>
            <a:picLocks noChangeAspect="1"/>
          </p:cNvPicPr>
          <p:nvPr/>
        </p:nvPicPr>
        <p:blipFill>
          <a:blip r:embed="rId4"/>
          <a:stretch>
            <a:fillRect/>
          </a:stretch>
        </p:blipFill>
        <p:spPr>
          <a:xfrm>
            <a:off x="2307265" y="2709557"/>
            <a:ext cx="4682756" cy="1947568"/>
          </a:xfrm>
          <a:prstGeom prst="rect">
            <a:avLst/>
          </a:prstGeom>
        </p:spPr>
      </p:pic>
    </p:spTree>
    <p:extLst>
      <p:ext uri="{BB962C8B-B14F-4D97-AF65-F5344CB8AC3E}">
        <p14:creationId xmlns:p14="http://schemas.microsoft.com/office/powerpoint/2010/main" val="1512675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733646" y="1693050"/>
            <a:ext cx="7293935"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Distribution of the target variables</a:t>
            </a:r>
            <a:endParaRPr dirty="0"/>
          </a:p>
        </p:txBody>
      </p:sp>
    </p:spTree>
    <p:extLst>
      <p:ext uri="{BB962C8B-B14F-4D97-AF65-F5344CB8AC3E}">
        <p14:creationId xmlns:p14="http://schemas.microsoft.com/office/powerpoint/2010/main" val="3783902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Distribution</a:t>
            </a:r>
            <a:endParaRPr dirty="0"/>
          </a:p>
        </p:txBody>
      </p:sp>
      <p:pic>
        <p:nvPicPr>
          <p:cNvPr id="7" name="Picture 6" descr="Graphical user interface, text, application&#10;&#10;Description automatically generated">
            <a:extLst>
              <a:ext uri="{FF2B5EF4-FFF2-40B4-BE49-F238E27FC236}">
                <a16:creationId xmlns:a16="http://schemas.microsoft.com/office/drawing/2014/main" id="{71606EA7-EAA4-8D36-EF60-B421DEB77F85}"/>
              </a:ext>
            </a:extLst>
          </p:cNvPr>
          <p:cNvPicPr>
            <a:picLocks noChangeAspect="1"/>
          </p:cNvPicPr>
          <p:nvPr/>
        </p:nvPicPr>
        <p:blipFill>
          <a:blip r:embed="rId3"/>
          <a:stretch>
            <a:fillRect/>
          </a:stretch>
        </p:blipFill>
        <p:spPr>
          <a:xfrm>
            <a:off x="375092" y="932665"/>
            <a:ext cx="5217633" cy="1952293"/>
          </a:xfrm>
          <a:prstGeom prst="rect">
            <a:avLst/>
          </a:prstGeom>
        </p:spPr>
      </p:pic>
      <p:pic>
        <p:nvPicPr>
          <p:cNvPr id="9" name="Picture 8" descr="Graphical user interface, application&#10;&#10;Description automatically generated">
            <a:extLst>
              <a:ext uri="{FF2B5EF4-FFF2-40B4-BE49-F238E27FC236}">
                <a16:creationId xmlns:a16="http://schemas.microsoft.com/office/drawing/2014/main" id="{9B4EFE8E-1524-D38E-6DE4-CFA95A15A1DC}"/>
              </a:ext>
            </a:extLst>
          </p:cNvPr>
          <p:cNvPicPr>
            <a:picLocks noChangeAspect="1"/>
          </p:cNvPicPr>
          <p:nvPr/>
        </p:nvPicPr>
        <p:blipFill>
          <a:blip r:embed="rId4"/>
          <a:stretch>
            <a:fillRect/>
          </a:stretch>
        </p:blipFill>
        <p:spPr>
          <a:xfrm>
            <a:off x="3604031" y="2970017"/>
            <a:ext cx="5050871" cy="2069815"/>
          </a:xfrm>
          <a:prstGeom prst="rect">
            <a:avLst/>
          </a:prstGeom>
        </p:spPr>
      </p:pic>
    </p:spTree>
    <p:extLst>
      <p:ext uri="{BB962C8B-B14F-4D97-AF65-F5344CB8AC3E}">
        <p14:creationId xmlns:p14="http://schemas.microsoft.com/office/powerpoint/2010/main" val="192487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388100" y="1586724"/>
            <a:ext cx="6367800"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Model Transfer Learning</a:t>
            </a:r>
            <a:endParaRPr dirty="0"/>
          </a:p>
        </p:txBody>
      </p:sp>
    </p:spTree>
    <p:extLst>
      <p:ext uri="{BB962C8B-B14F-4D97-AF65-F5344CB8AC3E}">
        <p14:creationId xmlns:p14="http://schemas.microsoft.com/office/powerpoint/2010/main" val="2242125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15850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MobileNetV2</a:t>
            </a:r>
            <a:endParaRPr sz="2800" dirty="0"/>
          </a:p>
        </p:txBody>
      </p:sp>
      <p:pic>
        <p:nvPicPr>
          <p:cNvPr id="3" name="Picture 2" descr="Graphical user interface, text, application, email&#10;&#10;Description automatically generated">
            <a:extLst>
              <a:ext uri="{FF2B5EF4-FFF2-40B4-BE49-F238E27FC236}">
                <a16:creationId xmlns:a16="http://schemas.microsoft.com/office/drawing/2014/main" id="{9328F139-4A81-2B6B-7804-E4F0EE80C52F}"/>
              </a:ext>
            </a:extLst>
          </p:cNvPr>
          <p:cNvPicPr>
            <a:picLocks noChangeAspect="1"/>
          </p:cNvPicPr>
          <p:nvPr/>
        </p:nvPicPr>
        <p:blipFill>
          <a:blip r:embed="rId3"/>
          <a:stretch>
            <a:fillRect/>
          </a:stretch>
        </p:blipFill>
        <p:spPr>
          <a:xfrm>
            <a:off x="255182" y="825049"/>
            <a:ext cx="5528930" cy="1746701"/>
          </a:xfrm>
          <a:prstGeom prst="rect">
            <a:avLst/>
          </a:prstGeom>
        </p:spPr>
      </p:pic>
      <p:pic>
        <p:nvPicPr>
          <p:cNvPr id="5" name="Picture 4" descr="Table&#10;&#10;Description automatically generated">
            <a:extLst>
              <a:ext uri="{FF2B5EF4-FFF2-40B4-BE49-F238E27FC236}">
                <a16:creationId xmlns:a16="http://schemas.microsoft.com/office/drawing/2014/main" id="{AC630EAB-B7CF-D4D0-E48A-C959C179CA4C}"/>
              </a:ext>
            </a:extLst>
          </p:cNvPr>
          <p:cNvPicPr>
            <a:picLocks noChangeAspect="1"/>
          </p:cNvPicPr>
          <p:nvPr/>
        </p:nvPicPr>
        <p:blipFill>
          <a:blip r:embed="rId4"/>
          <a:stretch>
            <a:fillRect/>
          </a:stretch>
        </p:blipFill>
        <p:spPr>
          <a:xfrm>
            <a:off x="3019647" y="2665595"/>
            <a:ext cx="5890438" cy="2300328"/>
          </a:xfrm>
          <a:prstGeom prst="rect">
            <a:avLst/>
          </a:prstGeom>
        </p:spPr>
      </p:pic>
    </p:spTree>
    <p:extLst>
      <p:ext uri="{BB962C8B-B14F-4D97-AF65-F5344CB8AC3E}">
        <p14:creationId xmlns:p14="http://schemas.microsoft.com/office/powerpoint/2010/main" val="1364040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F96876F9-A1B8-712D-CCF9-688E83896DEA}"/>
              </a:ext>
            </a:extLst>
          </p:cNvPr>
          <p:cNvPicPr>
            <a:picLocks noChangeAspect="1"/>
          </p:cNvPicPr>
          <p:nvPr/>
        </p:nvPicPr>
        <p:blipFill>
          <a:blip r:embed="rId3">
            <a:alphaModFix amt="5000"/>
          </a:blip>
          <a:stretch>
            <a:fillRect/>
          </a:stretch>
        </p:blipFill>
        <p:spPr>
          <a:xfrm>
            <a:off x="0" y="-24266"/>
            <a:ext cx="9144000" cy="5143500"/>
          </a:xfrm>
          <a:prstGeom prst="rect">
            <a:avLst/>
          </a:prstGeom>
        </p:spPr>
      </p:pic>
      <p:sp>
        <p:nvSpPr>
          <p:cNvPr id="225" name="Google Shape;2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Model Result </a:t>
            </a:r>
            <a:endParaRPr sz="3600" dirty="0"/>
          </a:p>
        </p:txBody>
      </p:sp>
      <p:pic>
        <p:nvPicPr>
          <p:cNvPr id="6" name="Picture 5" descr="Text&#10;&#10;Description automatically generated">
            <a:extLst>
              <a:ext uri="{FF2B5EF4-FFF2-40B4-BE49-F238E27FC236}">
                <a16:creationId xmlns:a16="http://schemas.microsoft.com/office/drawing/2014/main" id="{75D487B1-F6D4-7CAE-FB78-E3D337515557}"/>
              </a:ext>
            </a:extLst>
          </p:cNvPr>
          <p:cNvPicPr>
            <a:picLocks noChangeAspect="1"/>
          </p:cNvPicPr>
          <p:nvPr/>
        </p:nvPicPr>
        <p:blipFill>
          <a:blip r:embed="rId4"/>
          <a:stretch>
            <a:fillRect/>
          </a:stretch>
        </p:blipFill>
        <p:spPr>
          <a:xfrm>
            <a:off x="296740" y="1320177"/>
            <a:ext cx="8550519" cy="3283720"/>
          </a:xfrm>
          <a:prstGeom prst="rect">
            <a:avLst/>
          </a:prstGeom>
        </p:spPr>
      </p:pic>
    </p:spTree>
    <p:extLst>
      <p:ext uri="{BB962C8B-B14F-4D97-AF65-F5344CB8AC3E}">
        <p14:creationId xmlns:p14="http://schemas.microsoft.com/office/powerpoint/2010/main" val="2828754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6"/>
          <p:cNvSpPr txBox="1">
            <a:spLocks noGrp="1"/>
          </p:cNvSpPr>
          <p:nvPr>
            <p:ph type="title" idx="9"/>
          </p:nvPr>
        </p:nvSpPr>
        <p:spPr>
          <a:xfrm>
            <a:off x="562834" y="20334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  </a:t>
            </a:r>
            <a:endParaRPr dirty="0"/>
          </a:p>
        </p:txBody>
      </p:sp>
      <p:sp>
        <p:nvSpPr>
          <p:cNvPr id="180" name="Google Shape;180;p36"/>
          <p:cNvSpPr txBox="1">
            <a:spLocks noGrp="1"/>
          </p:cNvSpPr>
          <p:nvPr>
            <p:ph type="title"/>
          </p:nvPr>
        </p:nvSpPr>
        <p:spPr>
          <a:xfrm>
            <a:off x="819155" y="2454863"/>
            <a:ext cx="1924043" cy="418235"/>
          </a:xfrm>
          <a:prstGeom prst="rect">
            <a:avLst/>
          </a:prstGeom>
        </p:spPr>
        <p:txBody>
          <a:bodyPr spcFirstLastPara="1" wrap="square" lIns="91425" tIns="91425" rIns="91425" bIns="91425" anchor="ctr" anchorCtr="0">
            <a:noAutofit/>
          </a:bodyPr>
          <a:lstStyle/>
          <a:p>
            <a:r>
              <a:rPr lang="en-US" dirty="0"/>
              <a:t>About data</a:t>
            </a:r>
            <a:endParaRPr dirty="0"/>
          </a:p>
        </p:txBody>
      </p:sp>
      <p:sp>
        <p:nvSpPr>
          <p:cNvPr id="186" name="Google Shape;186;p36"/>
          <p:cNvSpPr/>
          <p:nvPr/>
        </p:nvSpPr>
        <p:spPr>
          <a:xfrm>
            <a:off x="1345200" y="1036000"/>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9" name="Google Shape;189;p36"/>
          <p:cNvCxnSpPr>
            <a:cxnSpLocks/>
            <a:stCxn id="186" idx="4"/>
          </p:cNvCxnSpPr>
          <p:nvPr/>
        </p:nvCxnSpPr>
        <p:spPr>
          <a:xfrm flipH="1">
            <a:off x="1730266" y="1806133"/>
            <a:ext cx="1" cy="648730"/>
          </a:xfrm>
          <a:prstGeom prst="straightConnector1">
            <a:avLst/>
          </a:prstGeom>
          <a:noFill/>
          <a:ln w="19050" cap="flat" cmpd="sng">
            <a:solidFill>
              <a:schemeClr val="lt2"/>
            </a:solidFill>
            <a:prstDash val="solid"/>
            <a:round/>
            <a:headEnd type="none" w="med" len="med"/>
            <a:tailEnd type="none" w="med" len="med"/>
          </a:ln>
        </p:spPr>
      </p:cxnSp>
      <p:sp>
        <p:nvSpPr>
          <p:cNvPr id="192" name="Google Shape;192;p36"/>
          <p:cNvSpPr txBox="1">
            <a:spLocks noGrp="1"/>
          </p:cNvSpPr>
          <p:nvPr>
            <p:ph type="title" idx="2"/>
          </p:nvPr>
        </p:nvSpPr>
        <p:spPr>
          <a:xfrm>
            <a:off x="812556" y="1194278"/>
            <a:ext cx="1851744" cy="47030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9" name="Google Shape;180;p36">
            <a:extLst>
              <a:ext uri="{FF2B5EF4-FFF2-40B4-BE49-F238E27FC236}">
                <a16:creationId xmlns:a16="http://schemas.microsoft.com/office/drawing/2014/main" id="{B2229F99-AC59-CE73-0046-EB1745AEA208}"/>
              </a:ext>
            </a:extLst>
          </p:cNvPr>
          <p:cNvSpPr txBox="1">
            <a:spLocks/>
          </p:cNvSpPr>
          <p:nvPr/>
        </p:nvSpPr>
        <p:spPr>
          <a:xfrm>
            <a:off x="3358457" y="2528413"/>
            <a:ext cx="2066909" cy="4182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t>Image Detection</a:t>
            </a:r>
          </a:p>
        </p:txBody>
      </p:sp>
      <p:sp>
        <p:nvSpPr>
          <p:cNvPr id="30" name="Google Shape;186;p36">
            <a:extLst>
              <a:ext uri="{FF2B5EF4-FFF2-40B4-BE49-F238E27FC236}">
                <a16:creationId xmlns:a16="http://schemas.microsoft.com/office/drawing/2014/main" id="{0856995A-73C7-7030-23C8-1370A3E152D9}"/>
              </a:ext>
            </a:extLst>
          </p:cNvPr>
          <p:cNvSpPr/>
          <p:nvPr/>
        </p:nvSpPr>
        <p:spPr>
          <a:xfrm>
            <a:off x="3907425" y="1036000"/>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189;p36">
            <a:extLst>
              <a:ext uri="{FF2B5EF4-FFF2-40B4-BE49-F238E27FC236}">
                <a16:creationId xmlns:a16="http://schemas.microsoft.com/office/drawing/2014/main" id="{590BB537-46FB-22CC-F0BB-C1129B286778}"/>
              </a:ext>
            </a:extLst>
          </p:cNvPr>
          <p:cNvCxnSpPr>
            <a:cxnSpLocks/>
            <a:stCxn id="30" idx="4"/>
          </p:cNvCxnSpPr>
          <p:nvPr/>
        </p:nvCxnSpPr>
        <p:spPr>
          <a:xfrm flipH="1">
            <a:off x="4292491" y="1806133"/>
            <a:ext cx="1" cy="648730"/>
          </a:xfrm>
          <a:prstGeom prst="straightConnector1">
            <a:avLst/>
          </a:prstGeom>
          <a:noFill/>
          <a:ln w="19050" cap="flat" cmpd="sng">
            <a:solidFill>
              <a:schemeClr val="lt2"/>
            </a:solidFill>
            <a:prstDash val="solid"/>
            <a:round/>
            <a:headEnd type="none" w="med" len="med"/>
            <a:tailEnd type="none" w="med" len="med"/>
          </a:ln>
        </p:spPr>
      </p:cxnSp>
      <p:sp>
        <p:nvSpPr>
          <p:cNvPr id="32" name="Google Shape;192;p36">
            <a:extLst>
              <a:ext uri="{FF2B5EF4-FFF2-40B4-BE49-F238E27FC236}">
                <a16:creationId xmlns:a16="http://schemas.microsoft.com/office/drawing/2014/main" id="{306F1A55-F59C-5AAE-0CF0-8CE5A16157A6}"/>
              </a:ext>
            </a:extLst>
          </p:cNvPr>
          <p:cNvSpPr txBox="1">
            <a:spLocks/>
          </p:cNvSpPr>
          <p:nvPr/>
        </p:nvSpPr>
        <p:spPr>
          <a:xfrm>
            <a:off x="3374781" y="1194278"/>
            <a:ext cx="1851744" cy="4703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02</a:t>
            </a:r>
          </a:p>
        </p:txBody>
      </p:sp>
      <p:sp>
        <p:nvSpPr>
          <p:cNvPr id="33" name="Google Shape;180;p36">
            <a:extLst>
              <a:ext uri="{FF2B5EF4-FFF2-40B4-BE49-F238E27FC236}">
                <a16:creationId xmlns:a16="http://schemas.microsoft.com/office/drawing/2014/main" id="{E13CCB06-69A5-13CE-4E83-62150839E0F1}"/>
              </a:ext>
            </a:extLst>
          </p:cNvPr>
          <p:cNvSpPr txBox="1">
            <a:spLocks/>
          </p:cNvSpPr>
          <p:nvPr/>
        </p:nvSpPr>
        <p:spPr>
          <a:xfrm>
            <a:off x="5710303" y="2557998"/>
            <a:ext cx="1949475" cy="4182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t>Video Detection</a:t>
            </a:r>
          </a:p>
        </p:txBody>
      </p:sp>
      <p:sp>
        <p:nvSpPr>
          <p:cNvPr id="34" name="Google Shape;186;p36">
            <a:extLst>
              <a:ext uri="{FF2B5EF4-FFF2-40B4-BE49-F238E27FC236}">
                <a16:creationId xmlns:a16="http://schemas.microsoft.com/office/drawing/2014/main" id="{AE6FD51A-DABC-0DAF-D025-8E576C7A9A9C}"/>
              </a:ext>
            </a:extLst>
          </p:cNvPr>
          <p:cNvSpPr/>
          <p:nvPr/>
        </p:nvSpPr>
        <p:spPr>
          <a:xfrm>
            <a:off x="6291813" y="1036000"/>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189;p36">
            <a:extLst>
              <a:ext uri="{FF2B5EF4-FFF2-40B4-BE49-F238E27FC236}">
                <a16:creationId xmlns:a16="http://schemas.microsoft.com/office/drawing/2014/main" id="{EC382FB3-D0AC-1437-2F56-E8E8E9873D7E}"/>
              </a:ext>
            </a:extLst>
          </p:cNvPr>
          <p:cNvCxnSpPr>
            <a:cxnSpLocks/>
            <a:stCxn id="34" idx="4"/>
          </p:cNvCxnSpPr>
          <p:nvPr/>
        </p:nvCxnSpPr>
        <p:spPr>
          <a:xfrm flipH="1">
            <a:off x="6676879" y="1806133"/>
            <a:ext cx="1" cy="648730"/>
          </a:xfrm>
          <a:prstGeom prst="straightConnector1">
            <a:avLst/>
          </a:prstGeom>
          <a:noFill/>
          <a:ln w="19050" cap="flat" cmpd="sng">
            <a:solidFill>
              <a:schemeClr val="lt2"/>
            </a:solidFill>
            <a:prstDash val="solid"/>
            <a:round/>
            <a:headEnd type="none" w="med" len="med"/>
            <a:tailEnd type="none" w="med" len="med"/>
          </a:ln>
        </p:spPr>
      </p:cxnSp>
      <p:sp>
        <p:nvSpPr>
          <p:cNvPr id="36" name="Google Shape;192;p36">
            <a:extLst>
              <a:ext uri="{FF2B5EF4-FFF2-40B4-BE49-F238E27FC236}">
                <a16:creationId xmlns:a16="http://schemas.microsoft.com/office/drawing/2014/main" id="{DAA0D341-5CFC-666A-F83D-6EA5482E3284}"/>
              </a:ext>
            </a:extLst>
          </p:cNvPr>
          <p:cNvSpPr txBox="1">
            <a:spLocks/>
          </p:cNvSpPr>
          <p:nvPr/>
        </p:nvSpPr>
        <p:spPr>
          <a:xfrm>
            <a:off x="5759169" y="1194278"/>
            <a:ext cx="1851744" cy="4703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03</a:t>
            </a:r>
          </a:p>
        </p:txBody>
      </p:sp>
      <p:sp>
        <p:nvSpPr>
          <p:cNvPr id="37" name="Google Shape;180;p36">
            <a:extLst>
              <a:ext uri="{FF2B5EF4-FFF2-40B4-BE49-F238E27FC236}">
                <a16:creationId xmlns:a16="http://schemas.microsoft.com/office/drawing/2014/main" id="{60681672-FB15-4FD2-8458-372E17DBF360}"/>
              </a:ext>
            </a:extLst>
          </p:cNvPr>
          <p:cNvSpPr txBox="1">
            <a:spLocks/>
          </p:cNvSpPr>
          <p:nvPr/>
        </p:nvSpPr>
        <p:spPr>
          <a:xfrm>
            <a:off x="1586550" y="4527204"/>
            <a:ext cx="2562213" cy="4182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t>Live Detection</a:t>
            </a:r>
          </a:p>
        </p:txBody>
      </p:sp>
      <p:sp>
        <p:nvSpPr>
          <p:cNvPr id="38" name="Google Shape;186;p36">
            <a:extLst>
              <a:ext uri="{FF2B5EF4-FFF2-40B4-BE49-F238E27FC236}">
                <a16:creationId xmlns:a16="http://schemas.microsoft.com/office/drawing/2014/main" id="{6D7B9A29-6276-4A32-CE9B-6C7C2B1BB98C}"/>
              </a:ext>
            </a:extLst>
          </p:cNvPr>
          <p:cNvSpPr/>
          <p:nvPr/>
        </p:nvSpPr>
        <p:spPr>
          <a:xfrm>
            <a:off x="2444609" y="3108341"/>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189;p36">
            <a:extLst>
              <a:ext uri="{FF2B5EF4-FFF2-40B4-BE49-F238E27FC236}">
                <a16:creationId xmlns:a16="http://schemas.microsoft.com/office/drawing/2014/main" id="{EABBE07E-9107-C0D7-B5C1-3EE71E5D935B}"/>
              </a:ext>
            </a:extLst>
          </p:cNvPr>
          <p:cNvCxnSpPr>
            <a:cxnSpLocks/>
            <a:stCxn id="38" idx="4"/>
          </p:cNvCxnSpPr>
          <p:nvPr/>
        </p:nvCxnSpPr>
        <p:spPr>
          <a:xfrm flipH="1">
            <a:off x="2829675" y="3878474"/>
            <a:ext cx="1" cy="648730"/>
          </a:xfrm>
          <a:prstGeom prst="straightConnector1">
            <a:avLst/>
          </a:prstGeom>
          <a:noFill/>
          <a:ln w="19050" cap="flat" cmpd="sng">
            <a:solidFill>
              <a:schemeClr val="lt2"/>
            </a:solidFill>
            <a:prstDash val="solid"/>
            <a:round/>
            <a:headEnd type="none" w="med" len="med"/>
            <a:tailEnd type="none" w="med" len="med"/>
          </a:ln>
        </p:spPr>
      </p:cxnSp>
      <p:sp>
        <p:nvSpPr>
          <p:cNvPr id="40" name="Google Shape;192;p36">
            <a:extLst>
              <a:ext uri="{FF2B5EF4-FFF2-40B4-BE49-F238E27FC236}">
                <a16:creationId xmlns:a16="http://schemas.microsoft.com/office/drawing/2014/main" id="{BD11130D-2883-13F7-F8BB-10480F924CD8}"/>
              </a:ext>
            </a:extLst>
          </p:cNvPr>
          <p:cNvSpPr txBox="1">
            <a:spLocks/>
          </p:cNvSpPr>
          <p:nvPr/>
        </p:nvSpPr>
        <p:spPr>
          <a:xfrm>
            <a:off x="1911965" y="3266619"/>
            <a:ext cx="1851744" cy="4703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04</a:t>
            </a:r>
          </a:p>
        </p:txBody>
      </p:sp>
      <p:sp>
        <p:nvSpPr>
          <p:cNvPr id="41" name="Google Shape;180;p36">
            <a:extLst>
              <a:ext uri="{FF2B5EF4-FFF2-40B4-BE49-F238E27FC236}">
                <a16:creationId xmlns:a16="http://schemas.microsoft.com/office/drawing/2014/main" id="{A0F37195-50FD-7C46-0E54-79F53A82F0FD}"/>
              </a:ext>
            </a:extLst>
          </p:cNvPr>
          <p:cNvSpPr txBox="1">
            <a:spLocks/>
          </p:cNvSpPr>
          <p:nvPr/>
        </p:nvSpPr>
        <p:spPr>
          <a:xfrm>
            <a:off x="4178794" y="4527204"/>
            <a:ext cx="1851744" cy="4182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t>Real World application</a:t>
            </a:r>
          </a:p>
        </p:txBody>
      </p:sp>
      <p:sp>
        <p:nvSpPr>
          <p:cNvPr id="42" name="Google Shape;186;p36">
            <a:extLst>
              <a:ext uri="{FF2B5EF4-FFF2-40B4-BE49-F238E27FC236}">
                <a16:creationId xmlns:a16="http://schemas.microsoft.com/office/drawing/2014/main" id="{92E50E2F-3819-0F1D-E9E4-19DC9CAA26F9}"/>
              </a:ext>
            </a:extLst>
          </p:cNvPr>
          <p:cNvSpPr/>
          <p:nvPr/>
        </p:nvSpPr>
        <p:spPr>
          <a:xfrm>
            <a:off x="4704838" y="3108341"/>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189;p36">
            <a:extLst>
              <a:ext uri="{FF2B5EF4-FFF2-40B4-BE49-F238E27FC236}">
                <a16:creationId xmlns:a16="http://schemas.microsoft.com/office/drawing/2014/main" id="{96E5164C-6F72-1B2D-A97E-D09B82E906D7}"/>
              </a:ext>
            </a:extLst>
          </p:cNvPr>
          <p:cNvCxnSpPr>
            <a:cxnSpLocks/>
            <a:stCxn id="42" idx="4"/>
          </p:cNvCxnSpPr>
          <p:nvPr/>
        </p:nvCxnSpPr>
        <p:spPr>
          <a:xfrm flipH="1">
            <a:off x="5089904" y="3878474"/>
            <a:ext cx="1" cy="648730"/>
          </a:xfrm>
          <a:prstGeom prst="straightConnector1">
            <a:avLst/>
          </a:prstGeom>
          <a:noFill/>
          <a:ln w="19050" cap="flat" cmpd="sng">
            <a:solidFill>
              <a:schemeClr val="lt2"/>
            </a:solidFill>
            <a:prstDash val="solid"/>
            <a:round/>
            <a:headEnd type="none" w="med" len="med"/>
            <a:tailEnd type="none" w="med" len="med"/>
          </a:ln>
        </p:spPr>
      </p:cxnSp>
      <p:sp>
        <p:nvSpPr>
          <p:cNvPr id="44" name="Google Shape;192;p36">
            <a:extLst>
              <a:ext uri="{FF2B5EF4-FFF2-40B4-BE49-F238E27FC236}">
                <a16:creationId xmlns:a16="http://schemas.microsoft.com/office/drawing/2014/main" id="{8EAA1E41-E318-B725-4E17-14B066E80F3B}"/>
              </a:ext>
            </a:extLst>
          </p:cNvPr>
          <p:cNvSpPr txBox="1">
            <a:spLocks/>
          </p:cNvSpPr>
          <p:nvPr/>
        </p:nvSpPr>
        <p:spPr>
          <a:xfrm>
            <a:off x="4172194" y="3266619"/>
            <a:ext cx="1851744" cy="4703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05</a:t>
            </a:r>
          </a:p>
        </p:txBody>
      </p:sp>
      <p:sp>
        <p:nvSpPr>
          <p:cNvPr id="45" name="Google Shape;180;p36">
            <a:extLst>
              <a:ext uri="{FF2B5EF4-FFF2-40B4-BE49-F238E27FC236}">
                <a16:creationId xmlns:a16="http://schemas.microsoft.com/office/drawing/2014/main" id="{9F80BEDA-E381-EEC8-6EE5-081EC5CA0101}"/>
              </a:ext>
            </a:extLst>
          </p:cNvPr>
          <p:cNvSpPr txBox="1">
            <a:spLocks/>
          </p:cNvSpPr>
          <p:nvPr/>
        </p:nvSpPr>
        <p:spPr>
          <a:xfrm>
            <a:off x="6409004" y="4525556"/>
            <a:ext cx="1851744" cy="41823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oiret One"/>
              <a:buNone/>
              <a:defRPr sz="2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US" dirty="0"/>
              <a:t>Conclusion</a:t>
            </a:r>
          </a:p>
        </p:txBody>
      </p:sp>
      <p:sp>
        <p:nvSpPr>
          <p:cNvPr id="46" name="Google Shape;186;p36">
            <a:extLst>
              <a:ext uri="{FF2B5EF4-FFF2-40B4-BE49-F238E27FC236}">
                <a16:creationId xmlns:a16="http://schemas.microsoft.com/office/drawing/2014/main" id="{E7CE3F69-B6DD-1252-DD28-722BBD4FFD1E}"/>
              </a:ext>
            </a:extLst>
          </p:cNvPr>
          <p:cNvSpPr/>
          <p:nvPr/>
        </p:nvSpPr>
        <p:spPr>
          <a:xfrm>
            <a:off x="6935048" y="3106693"/>
            <a:ext cx="770133" cy="770133"/>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189;p36">
            <a:extLst>
              <a:ext uri="{FF2B5EF4-FFF2-40B4-BE49-F238E27FC236}">
                <a16:creationId xmlns:a16="http://schemas.microsoft.com/office/drawing/2014/main" id="{7DAB8B88-6863-B7AE-5507-66AF1B769A75}"/>
              </a:ext>
            </a:extLst>
          </p:cNvPr>
          <p:cNvCxnSpPr>
            <a:cxnSpLocks/>
            <a:stCxn id="46" idx="4"/>
          </p:cNvCxnSpPr>
          <p:nvPr/>
        </p:nvCxnSpPr>
        <p:spPr>
          <a:xfrm flipH="1">
            <a:off x="7320114" y="3876826"/>
            <a:ext cx="1" cy="648730"/>
          </a:xfrm>
          <a:prstGeom prst="straightConnector1">
            <a:avLst/>
          </a:prstGeom>
          <a:noFill/>
          <a:ln w="19050" cap="flat" cmpd="sng">
            <a:solidFill>
              <a:schemeClr val="lt2"/>
            </a:solidFill>
            <a:prstDash val="solid"/>
            <a:round/>
            <a:headEnd type="none" w="med" len="med"/>
            <a:tailEnd type="none" w="med" len="med"/>
          </a:ln>
        </p:spPr>
      </p:cxnSp>
      <p:sp>
        <p:nvSpPr>
          <p:cNvPr id="48" name="Google Shape;192;p36">
            <a:extLst>
              <a:ext uri="{FF2B5EF4-FFF2-40B4-BE49-F238E27FC236}">
                <a16:creationId xmlns:a16="http://schemas.microsoft.com/office/drawing/2014/main" id="{51201115-A50D-B0E2-D079-5F10A9901FF2}"/>
              </a:ext>
            </a:extLst>
          </p:cNvPr>
          <p:cNvSpPr txBox="1">
            <a:spLocks/>
          </p:cNvSpPr>
          <p:nvPr/>
        </p:nvSpPr>
        <p:spPr>
          <a:xfrm>
            <a:off x="6402404" y="3264971"/>
            <a:ext cx="1851744" cy="4703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oiret One"/>
              <a:buNone/>
              <a:defRPr sz="30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15850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VGG19</a:t>
            </a:r>
            <a:endParaRPr sz="2800" dirty="0"/>
          </a:p>
        </p:txBody>
      </p:sp>
      <p:pic>
        <p:nvPicPr>
          <p:cNvPr id="4" name="Picture 3" descr="Graphical user interface, text, application&#10;&#10;Description automatically generated">
            <a:extLst>
              <a:ext uri="{FF2B5EF4-FFF2-40B4-BE49-F238E27FC236}">
                <a16:creationId xmlns:a16="http://schemas.microsoft.com/office/drawing/2014/main" id="{BEA75ADE-725F-A186-FB7B-987F84BD3250}"/>
              </a:ext>
            </a:extLst>
          </p:cNvPr>
          <p:cNvPicPr>
            <a:picLocks noChangeAspect="1"/>
          </p:cNvPicPr>
          <p:nvPr/>
        </p:nvPicPr>
        <p:blipFill>
          <a:blip r:embed="rId3"/>
          <a:stretch>
            <a:fillRect/>
          </a:stretch>
        </p:blipFill>
        <p:spPr>
          <a:xfrm>
            <a:off x="244548" y="731204"/>
            <a:ext cx="7772400" cy="1977476"/>
          </a:xfrm>
          <a:prstGeom prst="rect">
            <a:avLst/>
          </a:prstGeom>
        </p:spPr>
      </p:pic>
      <p:pic>
        <p:nvPicPr>
          <p:cNvPr id="7" name="Picture 6" descr="Table&#10;&#10;Description automatically generated">
            <a:extLst>
              <a:ext uri="{FF2B5EF4-FFF2-40B4-BE49-F238E27FC236}">
                <a16:creationId xmlns:a16="http://schemas.microsoft.com/office/drawing/2014/main" id="{F3D66EF9-5DE4-B302-E16C-27297A652754}"/>
              </a:ext>
            </a:extLst>
          </p:cNvPr>
          <p:cNvPicPr>
            <a:picLocks noChangeAspect="1"/>
          </p:cNvPicPr>
          <p:nvPr/>
        </p:nvPicPr>
        <p:blipFill>
          <a:blip r:embed="rId4"/>
          <a:stretch>
            <a:fillRect/>
          </a:stretch>
        </p:blipFill>
        <p:spPr>
          <a:xfrm>
            <a:off x="2501665" y="2708680"/>
            <a:ext cx="5922335" cy="2385675"/>
          </a:xfrm>
          <a:prstGeom prst="rect">
            <a:avLst/>
          </a:prstGeom>
        </p:spPr>
      </p:pic>
    </p:spTree>
    <p:extLst>
      <p:ext uri="{BB962C8B-B14F-4D97-AF65-F5344CB8AC3E}">
        <p14:creationId xmlns:p14="http://schemas.microsoft.com/office/powerpoint/2010/main" val="3405122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F96876F9-A1B8-712D-CCF9-688E83896DEA}"/>
              </a:ext>
            </a:extLst>
          </p:cNvPr>
          <p:cNvPicPr>
            <a:picLocks noChangeAspect="1"/>
          </p:cNvPicPr>
          <p:nvPr/>
        </p:nvPicPr>
        <p:blipFill>
          <a:blip r:embed="rId3">
            <a:alphaModFix amt="5000"/>
          </a:blip>
          <a:stretch>
            <a:fillRect/>
          </a:stretch>
        </p:blipFill>
        <p:spPr>
          <a:xfrm>
            <a:off x="0" y="-24266"/>
            <a:ext cx="9144000" cy="5143500"/>
          </a:xfrm>
          <a:prstGeom prst="rect">
            <a:avLst/>
          </a:prstGeom>
        </p:spPr>
      </p:pic>
      <p:sp>
        <p:nvSpPr>
          <p:cNvPr id="225" name="Google Shape;2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Model Result </a:t>
            </a:r>
            <a:endParaRPr sz="3600" dirty="0"/>
          </a:p>
        </p:txBody>
      </p:sp>
      <p:pic>
        <p:nvPicPr>
          <p:cNvPr id="4" name="Picture 3" descr="Table&#10;&#10;Description automatically generated">
            <a:extLst>
              <a:ext uri="{FF2B5EF4-FFF2-40B4-BE49-F238E27FC236}">
                <a16:creationId xmlns:a16="http://schemas.microsoft.com/office/drawing/2014/main" id="{5270F6AE-6FE1-0BCC-9E85-D5069D9661C0}"/>
              </a:ext>
            </a:extLst>
          </p:cNvPr>
          <p:cNvPicPr>
            <a:picLocks noChangeAspect="1"/>
          </p:cNvPicPr>
          <p:nvPr/>
        </p:nvPicPr>
        <p:blipFill>
          <a:blip r:embed="rId4"/>
          <a:stretch>
            <a:fillRect/>
          </a:stretch>
        </p:blipFill>
        <p:spPr>
          <a:xfrm>
            <a:off x="323650" y="1372913"/>
            <a:ext cx="8496699" cy="3018334"/>
          </a:xfrm>
          <a:prstGeom prst="rect">
            <a:avLst/>
          </a:prstGeom>
        </p:spPr>
      </p:pic>
    </p:spTree>
    <p:extLst>
      <p:ext uri="{BB962C8B-B14F-4D97-AF65-F5344CB8AC3E}">
        <p14:creationId xmlns:p14="http://schemas.microsoft.com/office/powerpoint/2010/main" val="373693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F96876F9-A1B8-712D-CCF9-688E83896DEA}"/>
              </a:ext>
            </a:extLst>
          </p:cNvPr>
          <p:cNvPicPr>
            <a:picLocks noChangeAspect="1"/>
          </p:cNvPicPr>
          <p:nvPr/>
        </p:nvPicPr>
        <p:blipFill>
          <a:blip r:embed="rId3">
            <a:alphaModFix amt="5000"/>
          </a:blip>
          <a:stretch>
            <a:fillRect/>
          </a:stretch>
        </p:blipFill>
        <p:spPr>
          <a:xfrm>
            <a:off x="0" y="-24266"/>
            <a:ext cx="9144000" cy="5143500"/>
          </a:xfrm>
          <a:prstGeom prst="rect">
            <a:avLst/>
          </a:prstGeom>
        </p:spPr>
      </p:pic>
      <p:sp>
        <p:nvSpPr>
          <p:cNvPr id="225" name="Google Shape;225;p41"/>
          <p:cNvSpPr txBox="1">
            <a:spLocks noGrp="1"/>
          </p:cNvSpPr>
          <p:nvPr>
            <p:ph type="title"/>
          </p:nvPr>
        </p:nvSpPr>
        <p:spPr>
          <a:xfrm>
            <a:off x="592408" y="517912"/>
            <a:ext cx="289254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Training and validation accuracy</a:t>
            </a:r>
            <a:endParaRPr sz="2000" dirty="0"/>
          </a:p>
        </p:txBody>
      </p:sp>
      <p:pic>
        <p:nvPicPr>
          <p:cNvPr id="6" name="Picture 5" descr="Chart, line chart&#10;&#10;Description automatically generated">
            <a:extLst>
              <a:ext uri="{FF2B5EF4-FFF2-40B4-BE49-F238E27FC236}">
                <a16:creationId xmlns:a16="http://schemas.microsoft.com/office/drawing/2014/main" id="{36C5B4BE-51C2-192F-B3EE-D85DCD6FCCF6}"/>
              </a:ext>
            </a:extLst>
          </p:cNvPr>
          <p:cNvPicPr>
            <a:picLocks noChangeAspect="1"/>
          </p:cNvPicPr>
          <p:nvPr/>
        </p:nvPicPr>
        <p:blipFill rotWithShape="1">
          <a:blip r:embed="rId4"/>
          <a:srcRect r="50000"/>
          <a:stretch/>
        </p:blipFill>
        <p:spPr>
          <a:xfrm>
            <a:off x="469942" y="1296789"/>
            <a:ext cx="3137481" cy="2945602"/>
          </a:xfrm>
          <a:prstGeom prst="rect">
            <a:avLst/>
          </a:prstGeom>
        </p:spPr>
      </p:pic>
      <p:pic>
        <p:nvPicPr>
          <p:cNvPr id="8" name="Picture 7" descr="Chart, line chart&#10;&#10;Description automatically generated">
            <a:extLst>
              <a:ext uri="{FF2B5EF4-FFF2-40B4-BE49-F238E27FC236}">
                <a16:creationId xmlns:a16="http://schemas.microsoft.com/office/drawing/2014/main" id="{5D90B62F-C8B3-3ACF-A057-3AB66CD71E18}"/>
              </a:ext>
            </a:extLst>
          </p:cNvPr>
          <p:cNvPicPr>
            <a:picLocks noChangeAspect="1"/>
          </p:cNvPicPr>
          <p:nvPr/>
        </p:nvPicPr>
        <p:blipFill rotWithShape="1">
          <a:blip r:embed="rId4"/>
          <a:srcRect l="51223" r="148"/>
          <a:stretch/>
        </p:blipFill>
        <p:spPr>
          <a:xfrm>
            <a:off x="4572000" y="1296789"/>
            <a:ext cx="3137480" cy="2945602"/>
          </a:xfrm>
          <a:prstGeom prst="rect">
            <a:avLst/>
          </a:prstGeom>
        </p:spPr>
      </p:pic>
      <p:sp>
        <p:nvSpPr>
          <p:cNvPr id="9" name="Google Shape;225;p41">
            <a:extLst>
              <a:ext uri="{FF2B5EF4-FFF2-40B4-BE49-F238E27FC236}">
                <a16:creationId xmlns:a16="http://schemas.microsoft.com/office/drawing/2014/main" id="{1ED838F9-069C-BC57-8A12-2B1EDABE98CE}"/>
              </a:ext>
            </a:extLst>
          </p:cNvPr>
          <p:cNvSpPr txBox="1">
            <a:spLocks/>
          </p:cNvSpPr>
          <p:nvPr/>
        </p:nvSpPr>
        <p:spPr>
          <a:xfrm>
            <a:off x="4572000" y="508821"/>
            <a:ext cx="289254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US" sz="2000" dirty="0"/>
              <a:t>Training and validation loss</a:t>
            </a:r>
          </a:p>
        </p:txBody>
      </p:sp>
    </p:spTree>
    <p:extLst>
      <p:ext uri="{BB962C8B-B14F-4D97-AF65-F5344CB8AC3E}">
        <p14:creationId xmlns:p14="http://schemas.microsoft.com/office/powerpoint/2010/main" val="5716618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719999" y="1928077"/>
            <a:ext cx="4737825" cy="841800"/>
          </a:xfrm>
          <a:prstGeom prst="rect">
            <a:avLst/>
          </a:prstGeom>
        </p:spPr>
        <p:txBody>
          <a:bodyPr spcFirstLastPara="1" wrap="square" lIns="91425" tIns="91425" rIns="91425" bIns="91425" anchor="ctr" anchorCtr="0">
            <a:noAutofit/>
          </a:bodyPr>
          <a:lstStyle/>
          <a:p>
            <a:r>
              <a:rPr lang="en-US" dirty="0"/>
              <a:t>Video Detection</a:t>
            </a:r>
            <a:endParaRPr dirty="0"/>
          </a:p>
        </p:txBody>
      </p:sp>
      <p:sp>
        <p:nvSpPr>
          <p:cNvPr id="468" name="Google Shape;468;p57"/>
          <p:cNvSpPr txBox="1">
            <a:spLocks noGrp="1"/>
          </p:cNvSpPr>
          <p:nvPr>
            <p:ph type="title" idx="2"/>
          </p:nvPr>
        </p:nvSpPr>
        <p:spPr>
          <a:xfrm>
            <a:off x="720000" y="662977"/>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5" name="Picture 4" descr="Graphical user interface, application&#10;&#10;Description automatically generated">
            <a:extLst>
              <a:ext uri="{FF2B5EF4-FFF2-40B4-BE49-F238E27FC236}">
                <a16:creationId xmlns:a16="http://schemas.microsoft.com/office/drawing/2014/main" id="{E910B77C-F375-A0B0-594D-9C99DB936FFA}"/>
              </a:ext>
            </a:extLst>
          </p:cNvPr>
          <p:cNvPicPr>
            <a:picLocks noChangeAspect="1"/>
          </p:cNvPicPr>
          <p:nvPr/>
        </p:nvPicPr>
        <p:blipFill>
          <a:blip r:embed="rId3"/>
          <a:stretch>
            <a:fillRect/>
          </a:stretch>
        </p:blipFill>
        <p:spPr>
          <a:xfrm>
            <a:off x="0" y="2769877"/>
            <a:ext cx="3705515" cy="2224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58"/>
          <p:cNvSpPr txBox="1">
            <a:spLocks noGrp="1"/>
          </p:cNvSpPr>
          <p:nvPr>
            <p:ph type="title"/>
          </p:nvPr>
        </p:nvSpPr>
        <p:spPr>
          <a:xfrm>
            <a:off x="754912" y="1999050"/>
            <a:ext cx="322467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Code used</a:t>
            </a:r>
            <a:endParaRPr sz="4800" dirty="0"/>
          </a:p>
        </p:txBody>
      </p:sp>
      <p:pic>
        <p:nvPicPr>
          <p:cNvPr id="7" name="Picture 6" descr="Graphical user interface, text, application, email&#10;&#10;Description automatically generated">
            <a:extLst>
              <a:ext uri="{FF2B5EF4-FFF2-40B4-BE49-F238E27FC236}">
                <a16:creationId xmlns:a16="http://schemas.microsoft.com/office/drawing/2014/main" id="{2EDA3951-8DB0-B173-3E19-CC0F0C0F74C5}"/>
              </a:ext>
            </a:extLst>
          </p:cNvPr>
          <p:cNvPicPr>
            <a:picLocks noChangeAspect="1"/>
          </p:cNvPicPr>
          <p:nvPr/>
        </p:nvPicPr>
        <p:blipFill rotWithShape="1">
          <a:blip r:embed="rId3"/>
          <a:srcRect l="1464"/>
          <a:stretch/>
        </p:blipFill>
        <p:spPr>
          <a:xfrm>
            <a:off x="4104167" y="285750"/>
            <a:ext cx="4284921" cy="4572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pic>
        <p:nvPicPr>
          <p:cNvPr id="3" name="Picture 2" descr="Graphical user interface, text, application, email&#10;&#10;Description automatically generated">
            <a:extLst>
              <a:ext uri="{FF2B5EF4-FFF2-40B4-BE49-F238E27FC236}">
                <a16:creationId xmlns:a16="http://schemas.microsoft.com/office/drawing/2014/main" id="{99FC2A45-3B29-54AD-FEBB-2F7D96886884}"/>
              </a:ext>
            </a:extLst>
          </p:cNvPr>
          <p:cNvPicPr>
            <a:picLocks noChangeAspect="1"/>
          </p:cNvPicPr>
          <p:nvPr/>
        </p:nvPicPr>
        <p:blipFill>
          <a:blip r:embed="rId3"/>
          <a:stretch>
            <a:fillRect/>
          </a:stretch>
        </p:blipFill>
        <p:spPr>
          <a:xfrm>
            <a:off x="683897" y="573394"/>
            <a:ext cx="7776205" cy="4570106"/>
          </a:xfrm>
          <a:prstGeom prst="rect">
            <a:avLst/>
          </a:prstGeom>
        </p:spPr>
      </p:pic>
      <p:sp>
        <p:nvSpPr>
          <p:cNvPr id="474" name="Google Shape;474;p58"/>
          <p:cNvSpPr txBox="1">
            <a:spLocks noGrp="1"/>
          </p:cNvSpPr>
          <p:nvPr>
            <p:ph type="title"/>
          </p:nvPr>
        </p:nvSpPr>
        <p:spPr>
          <a:xfrm>
            <a:off x="2740187" y="694"/>
            <a:ext cx="322467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Code used</a:t>
            </a:r>
            <a:endParaRPr sz="3200" dirty="0"/>
          </a:p>
        </p:txBody>
      </p:sp>
    </p:spTree>
    <p:extLst>
      <p:ext uri="{BB962C8B-B14F-4D97-AF65-F5344CB8AC3E}">
        <p14:creationId xmlns:p14="http://schemas.microsoft.com/office/powerpoint/2010/main" val="38872070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pic>
        <p:nvPicPr>
          <p:cNvPr id="2" name="Picture 1" descr="A picture containing text&#10;&#10;Description automatically generated">
            <a:extLst>
              <a:ext uri="{FF2B5EF4-FFF2-40B4-BE49-F238E27FC236}">
                <a16:creationId xmlns:a16="http://schemas.microsoft.com/office/drawing/2014/main" id="{0C9752AF-5EC9-0D19-C23B-150C120C3350}"/>
              </a:ext>
            </a:extLst>
          </p:cNvPr>
          <p:cNvPicPr>
            <a:picLocks noChangeAspect="1"/>
          </p:cNvPicPr>
          <p:nvPr/>
        </p:nvPicPr>
        <p:blipFill>
          <a:blip r:embed="rId5">
            <a:alphaModFix amt="5000"/>
            <a:extLst>
              <a:ext uri="{BEBA8EAE-BF5A-486C-A8C5-ECC9F3942E4B}">
                <a14:imgProps xmlns:a14="http://schemas.microsoft.com/office/drawing/2010/main">
                  <a14:imgLayer r:embed="rId6">
                    <a14:imgEffect>
                      <a14:colorTemperature colorTemp="8800"/>
                    </a14:imgEffect>
                  </a14:imgLayer>
                </a14:imgProps>
              </a:ext>
            </a:extLst>
          </a:blip>
          <a:stretch>
            <a:fillRect/>
          </a:stretch>
        </p:blipFill>
        <p:spPr>
          <a:xfrm>
            <a:off x="-74428" y="-85060"/>
            <a:ext cx="9292856" cy="5228560"/>
          </a:xfrm>
          <a:prstGeom prst="rect">
            <a:avLst/>
          </a:prstGeom>
          <a:ln>
            <a:noFill/>
          </a:ln>
          <a:effectLst>
            <a:softEdge rad="112500"/>
          </a:effectLst>
        </p:spPr>
      </p:pic>
      <p:sp>
        <p:nvSpPr>
          <p:cNvPr id="544" name="Google Shape;544;p60"/>
          <p:cNvSpPr txBox="1">
            <a:spLocks noGrp="1"/>
          </p:cNvSpPr>
          <p:nvPr>
            <p:ph type="title"/>
          </p:nvPr>
        </p:nvSpPr>
        <p:spPr>
          <a:xfrm>
            <a:off x="720000" y="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Result </a:t>
            </a:r>
            <a:endParaRPr sz="4000" dirty="0"/>
          </a:p>
        </p:txBody>
      </p:sp>
      <p:pic>
        <p:nvPicPr>
          <p:cNvPr id="3" name="WhatsApp Video 2022-11-06 at 12.11.40 AM">
            <a:hlinkClick r:id="" action="ppaction://media"/>
            <a:extLst>
              <a:ext uri="{FF2B5EF4-FFF2-40B4-BE49-F238E27FC236}">
                <a16:creationId xmlns:a16="http://schemas.microsoft.com/office/drawing/2014/main" id="{C0FB6566-5886-3BBE-29E8-BFCAEF90325E}"/>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885824" y="775848"/>
            <a:ext cx="7538176" cy="42668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1"/>
          <p:cNvSpPr txBox="1">
            <a:spLocks noGrp="1"/>
          </p:cNvSpPr>
          <p:nvPr>
            <p:ph type="title"/>
          </p:nvPr>
        </p:nvSpPr>
        <p:spPr>
          <a:xfrm>
            <a:off x="2315353" y="1958044"/>
            <a:ext cx="4513291" cy="841800"/>
          </a:xfrm>
          <a:prstGeom prst="rect">
            <a:avLst/>
          </a:prstGeom>
        </p:spPr>
        <p:txBody>
          <a:bodyPr spcFirstLastPara="1" wrap="square" lIns="91425" tIns="91425" rIns="91425" bIns="91425" anchor="ctr" anchorCtr="0">
            <a:noAutofit/>
          </a:bodyPr>
          <a:lstStyle/>
          <a:p>
            <a:r>
              <a:rPr lang="en-US" dirty="0"/>
              <a:t>LIVE Detection</a:t>
            </a:r>
            <a:endParaRPr dirty="0"/>
          </a:p>
        </p:txBody>
      </p:sp>
      <p:sp>
        <p:nvSpPr>
          <p:cNvPr id="566" name="Google Shape;566;p61"/>
          <p:cNvSpPr txBox="1">
            <a:spLocks noGrp="1"/>
          </p:cNvSpPr>
          <p:nvPr>
            <p:ph type="title" idx="2"/>
          </p:nvPr>
        </p:nvSpPr>
        <p:spPr>
          <a:xfrm>
            <a:off x="2929499" y="692944"/>
            <a:ext cx="3285000" cy="12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pic>
        <p:nvPicPr>
          <p:cNvPr id="8" name="Picture 7" descr="A picture containing text&#10;&#10;Description automatically generated">
            <a:extLst>
              <a:ext uri="{FF2B5EF4-FFF2-40B4-BE49-F238E27FC236}">
                <a16:creationId xmlns:a16="http://schemas.microsoft.com/office/drawing/2014/main" id="{8620785F-0940-E59E-4594-D1B33E330C37}"/>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1892595" y="3004850"/>
            <a:ext cx="5518298" cy="2120188"/>
          </a:xfrm>
          <a:prstGeom prst="rect">
            <a:avLst/>
          </a:prstGeom>
          <a:ln>
            <a:noFill/>
          </a:ln>
          <a:effectLst>
            <a:softEdge rad="112500"/>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720000" y="4127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used</a:t>
            </a:r>
            <a:endParaRPr dirty="0"/>
          </a:p>
        </p:txBody>
      </p:sp>
      <p:grpSp>
        <p:nvGrpSpPr>
          <p:cNvPr id="574" name="Google Shape;574;p62"/>
          <p:cNvGrpSpPr/>
          <p:nvPr/>
        </p:nvGrpSpPr>
        <p:grpSpPr>
          <a:xfrm>
            <a:off x="1073888" y="616689"/>
            <a:ext cx="7273601" cy="4526812"/>
            <a:chOff x="238125" y="1973675"/>
            <a:chExt cx="2558775" cy="1951825"/>
          </a:xfrm>
        </p:grpSpPr>
        <p:sp>
          <p:nvSpPr>
            <p:cNvPr id="575" name="Google Shape;575;p62"/>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2"/>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2"/>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2"/>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2"/>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2"/>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Text&#10;&#10;Description automatically generated">
            <a:extLst>
              <a:ext uri="{FF2B5EF4-FFF2-40B4-BE49-F238E27FC236}">
                <a16:creationId xmlns:a16="http://schemas.microsoft.com/office/drawing/2014/main" id="{7E3DEA10-9E21-6E5F-E4E7-9A948F0438C2}"/>
              </a:ext>
            </a:extLst>
          </p:cNvPr>
          <p:cNvPicPr>
            <a:picLocks noChangeAspect="1"/>
          </p:cNvPicPr>
          <p:nvPr/>
        </p:nvPicPr>
        <p:blipFill>
          <a:blip r:embed="rId3"/>
          <a:stretch>
            <a:fillRect/>
          </a:stretch>
        </p:blipFill>
        <p:spPr>
          <a:xfrm>
            <a:off x="1273226" y="838278"/>
            <a:ext cx="6782682" cy="3353104"/>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720000" y="4127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used</a:t>
            </a:r>
            <a:endParaRPr dirty="0"/>
          </a:p>
        </p:txBody>
      </p:sp>
      <p:grpSp>
        <p:nvGrpSpPr>
          <p:cNvPr id="574" name="Google Shape;574;p62"/>
          <p:cNvGrpSpPr/>
          <p:nvPr/>
        </p:nvGrpSpPr>
        <p:grpSpPr>
          <a:xfrm>
            <a:off x="1073888" y="616689"/>
            <a:ext cx="7273601" cy="4526812"/>
            <a:chOff x="238125" y="1973675"/>
            <a:chExt cx="2558775" cy="1951825"/>
          </a:xfrm>
        </p:grpSpPr>
        <p:sp>
          <p:nvSpPr>
            <p:cNvPr id="575" name="Google Shape;575;p62"/>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2"/>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2"/>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2"/>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2"/>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2"/>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Graphical user interface, text, application&#10;&#10;Description automatically generated">
            <a:extLst>
              <a:ext uri="{FF2B5EF4-FFF2-40B4-BE49-F238E27FC236}">
                <a16:creationId xmlns:a16="http://schemas.microsoft.com/office/drawing/2014/main" id="{0ADDE214-C375-4033-FF23-543E9FB70437}"/>
              </a:ext>
            </a:extLst>
          </p:cNvPr>
          <p:cNvPicPr>
            <a:picLocks noChangeAspect="1"/>
          </p:cNvPicPr>
          <p:nvPr/>
        </p:nvPicPr>
        <p:blipFill>
          <a:blip r:embed="rId3"/>
          <a:stretch>
            <a:fillRect/>
          </a:stretch>
        </p:blipFill>
        <p:spPr>
          <a:xfrm>
            <a:off x="1322402" y="831603"/>
            <a:ext cx="6747709" cy="3359779"/>
          </a:xfrm>
          <a:prstGeom prst="rect">
            <a:avLst/>
          </a:prstGeom>
        </p:spPr>
      </p:pic>
    </p:spTree>
    <p:extLst>
      <p:ext uri="{BB962C8B-B14F-4D97-AF65-F5344CB8AC3E}">
        <p14:creationId xmlns:p14="http://schemas.microsoft.com/office/powerpoint/2010/main" val="2836777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433000" y="318545"/>
            <a:ext cx="4278000" cy="86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pic>
        <p:nvPicPr>
          <p:cNvPr id="3" name="Picture 2" descr="A group of people wearing clothing&#10;&#10;Description automatically generated with medium confidence">
            <a:extLst>
              <a:ext uri="{FF2B5EF4-FFF2-40B4-BE49-F238E27FC236}">
                <a16:creationId xmlns:a16="http://schemas.microsoft.com/office/drawing/2014/main" id="{CADC4451-A3AA-11D9-4806-D5DF826FEECB}"/>
              </a:ext>
            </a:extLst>
          </p:cNvPr>
          <p:cNvPicPr>
            <a:picLocks noChangeAspect="1"/>
          </p:cNvPicPr>
          <p:nvPr/>
        </p:nvPicPr>
        <p:blipFill>
          <a:blip r:embed="rId3">
            <a:alphaModFix amt="50000"/>
          </a:blip>
          <a:stretch>
            <a:fillRect/>
          </a:stretch>
        </p:blipFill>
        <p:spPr>
          <a:xfrm>
            <a:off x="-106326" y="3696316"/>
            <a:ext cx="2259215" cy="1447184"/>
          </a:xfrm>
          <a:prstGeom prst="ellipse">
            <a:avLst/>
          </a:prstGeom>
          <a:ln>
            <a:noFill/>
          </a:ln>
          <a:effectLst>
            <a:softEdge rad="112500"/>
          </a:effectLst>
        </p:spPr>
      </p:pic>
      <p:sp>
        <p:nvSpPr>
          <p:cNvPr id="6" name="Google Shape;211;p39">
            <a:extLst>
              <a:ext uri="{FF2B5EF4-FFF2-40B4-BE49-F238E27FC236}">
                <a16:creationId xmlns:a16="http://schemas.microsoft.com/office/drawing/2014/main" id="{C780930B-FFBD-D4E5-8217-BA92B440069C}"/>
              </a:ext>
            </a:extLst>
          </p:cNvPr>
          <p:cNvSpPr txBox="1">
            <a:spLocks/>
          </p:cNvSpPr>
          <p:nvPr/>
        </p:nvSpPr>
        <p:spPr>
          <a:xfrm>
            <a:off x="627321" y="1179245"/>
            <a:ext cx="8059479" cy="33355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45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US" sz="2400" dirty="0">
                <a:solidFill>
                  <a:schemeClr val="bg1">
                    <a:lumMod val="50000"/>
                  </a:schemeClr>
                </a:solidFill>
              </a:rPr>
              <a:t>Object detection is linked with computer Vision and describes a system that can identify the presence and location of an object or a body within an image, and the object can occur once or multiple times.  </a:t>
            </a:r>
          </a:p>
          <a:p>
            <a:r>
              <a:rPr lang="en-US" sz="2400" dirty="0">
                <a:solidFill>
                  <a:schemeClr val="bg1">
                    <a:lumMod val="50000"/>
                  </a:schemeClr>
                </a:solidFill>
              </a:rPr>
              <a:t>The output of an object detection process is an image with bounding boxes around the objects of interest and an indication as to the class instance of a single object. </a:t>
            </a:r>
            <a:br>
              <a:rPr lang="en-US" sz="2400" dirty="0">
                <a:solidFill>
                  <a:schemeClr val="bg1">
                    <a:lumMod val="50000"/>
                  </a:schemeClr>
                </a:solidFill>
              </a:rPr>
            </a:br>
            <a:endParaRPr lang="en-US" sz="2400" dirty="0">
              <a:solidFill>
                <a:schemeClr val="bg1">
                  <a:lumMod val="50000"/>
                </a:scheme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720000" y="4127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 used</a:t>
            </a:r>
            <a:endParaRPr dirty="0"/>
          </a:p>
        </p:txBody>
      </p:sp>
      <p:grpSp>
        <p:nvGrpSpPr>
          <p:cNvPr id="574" name="Google Shape;574;p62"/>
          <p:cNvGrpSpPr/>
          <p:nvPr/>
        </p:nvGrpSpPr>
        <p:grpSpPr>
          <a:xfrm>
            <a:off x="1073888" y="616689"/>
            <a:ext cx="7273601" cy="4526812"/>
            <a:chOff x="238125" y="1973675"/>
            <a:chExt cx="2558775" cy="1951825"/>
          </a:xfrm>
        </p:grpSpPr>
        <p:sp>
          <p:nvSpPr>
            <p:cNvPr id="575" name="Google Shape;575;p62"/>
            <p:cNvSpPr/>
            <p:nvPr/>
          </p:nvSpPr>
          <p:spPr>
            <a:xfrm>
              <a:off x="325550" y="2055000"/>
              <a:ext cx="2386075" cy="1459975"/>
            </a:xfrm>
            <a:custGeom>
              <a:avLst/>
              <a:gdLst/>
              <a:ahLst/>
              <a:cxnLst/>
              <a:rect l="l" t="t" r="r" b="b"/>
              <a:pathLst>
                <a:path w="95443" h="58399" extrusionOk="0">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2"/>
            <p:cNvSpPr/>
            <p:nvPr/>
          </p:nvSpPr>
          <p:spPr>
            <a:xfrm>
              <a:off x="1075325" y="3589700"/>
              <a:ext cx="884075" cy="335800"/>
            </a:xfrm>
            <a:custGeom>
              <a:avLst/>
              <a:gdLst/>
              <a:ahLst/>
              <a:cxnLst/>
              <a:rect l="l" t="t" r="r" b="b"/>
              <a:pathLst>
                <a:path w="35363" h="13432" extrusionOk="0">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2"/>
            <p:cNvSpPr/>
            <p:nvPr/>
          </p:nvSpPr>
          <p:spPr>
            <a:xfrm>
              <a:off x="238125" y="1973675"/>
              <a:ext cx="2558775" cy="1623600"/>
            </a:xfrm>
            <a:custGeom>
              <a:avLst/>
              <a:gdLst/>
              <a:ahLst/>
              <a:cxnLst/>
              <a:rect l="l" t="t" r="r" b="b"/>
              <a:pathLst>
                <a:path w="102351" h="64944" extrusionOk="0">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2"/>
            <p:cNvSpPr/>
            <p:nvPr/>
          </p:nvSpPr>
          <p:spPr>
            <a:xfrm>
              <a:off x="255425" y="1991200"/>
              <a:ext cx="2524175" cy="1588500"/>
            </a:xfrm>
            <a:custGeom>
              <a:avLst/>
              <a:gdLst/>
              <a:ahLst/>
              <a:cxnLst/>
              <a:rect l="l" t="t" r="r" b="b"/>
              <a:pathLst>
                <a:path w="100967" h="63540" extrusionOk="0">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2"/>
            <p:cNvSpPr/>
            <p:nvPr/>
          </p:nvSpPr>
          <p:spPr>
            <a:xfrm>
              <a:off x="1091150" y="3888075"/>
              <a:ext cx="856825" cy="25"/>
            </a:xfrm>
            <a:custGeom>
              <a:avLst/>
              <a:gdLst/>
              <a:ahLst/>
              <a:cxnLst/>
              <a:rect l="l" t="t" r="r" b="b"/>
              <a:pathLst>
                <a:path w="34273" h="1" extrusionOk="0">
                  <a:moveTo>
                    <a:pt x="1" y="0"/>
                  </a:moveTo>
                  <a:lnTo>
                    <a:pt x="34272"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2"/>
            <p:cNvSpPr/>
            <p:nvPr/>
          </p:nvSpPr>
          <p:spPr>
            <a:xfrm>
              <a:off x="1091125" y="3881600"/>
              <a:ext cx="856850" cy="12925"/>
            </a:xfrm>
            <a:custGeom>
              <a:avLst/>
              <a:gdLst/>
              <a:ahLst/>
              <a:cxnLst/>
              <a:rect l="l" t="t" r="r" b="b"/>
              <a:pathLst>
                <a:path w="34274" h="517" extrusionOk="0">
                  <a:moveTo>
                    <a:pt x="0" y="1"/>
                  </a:moveTo>
                  <a:lnTo>
                    <a:pt x="0" y="516"/>
                  </a:lnTo>
                  <a:lnTo>
                    <a:pt x="34273" y="516"/>
                  </a:lnTo>
                  <a:lnTo>
                    <a:pt x="34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Graphical user interface, text, application, email&#10;&#10;Description automatically generated">
            <a:extLst>
              <a:ext uri="{FF2B5EF4-FFF2-40B4-BE49-F238E27FC236}">
                <a16:creationId xmlns:a16="http://schemas.microsoft.com/office/drawing/2014/main" id="{FB64BA55-93CC-9921-4BD5-3F23B6AC3098}"/>
              </a:ext>
            </a:extLst>
          </p:cNvPr>
          <p:cNvPicPr>
            <a:picLocks noChangeAspect="1"/>
          </p:cNvPicPr>
          <p:nvPr/>
        </p:nvPicPr>
        <p:blipFill>
          <a:blip r:embed="rId3"/>
          <a:stretch>
            <a:fillRect/>
          </a:stretch>
        </p:blipFill>
        <p:spPr>
          <a:xfrm>
            <a:off x="1358616" y="858544"/>
            <a:ext cx="6771057" cy="3279597"/>
          </a:xfrm>
          <a:prstGeom prst="rect">
            <a:avLst/>
          </a:prstGeom>
        </p:spPr>
      </p:pic>
    </p:spTree>
    <p:extLst>
      <p:ext uri="{BB962C8B-B14F-4D97-AF65-F5344CB8AC3E}">
        <p14:creationId xmlns:p14="http://schemas.microsoft.com/office/powerpoint/2010/main" val="519232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C788CA00-C1FC-46B8-1582-C705B4CBA867}"/>
              </a:ext>
            </a:extLst>
          </p:cNvPr>
          <p:cNvPicPr>
            <a:picLocks noChangeAspect="1"/>
          </p:cNvPicPr>
          <p:nvPr/>
        </p:nvPicPr>
        <p:blipFill>
          <a:blip r:embed="rId5">
            <a:alphaModFix amt="5000"/>
            <a:extLst>
              <a:ext uri="{BEBA8EAE-BF5A-486C-A8C5-ECC9F3942E4B}">
                <a14:imgProps xmlns:a14="http://schemas.microsoft.com/office/drawing/2010/main">
                  <a14:imgLayer r:embed="rId6">
                    <a14:imgEffect>
                      <a14:colorTemperature colorTemp="8800"/>
                    </a14:imgEffect>
                  </a14:imgLayer>
                </a14:imgProps>
              </a:ext>
            </a:extLst>
          </a:blip>
          <a:stretch>
            <a:fillRect/>
          </a:stretch>
        </p:blipFill>
        <p:spPr>
          <a:xfrm>
            <a:off x="-74428" y="-85060"/>
            <a:ext cx="9292856" cy="5228560"/>
          </a:xfrm>
          <a:prstGeom prst="rect">
            <a:avLst/>
          </a:prstGeom>
          <a:ln>
            <a:noFill/>
          </a:ln>
          <a:effectLst>
            <a:softEdge rad="112500"/>
          </a:effectLst>
        </p:spPr>
      </p:pic>
      <p:sp>
        <p:nvSpPr>
          <p:cNvPr id="3" name="Title 2">
            <a:extLst>
              <a:ext uri="{FF2B5EF4-FFF2-40B4-BE49-F238E27FC236}">
                <a16:creationId xmlns:a16="http://schemas.microsoft.com/office/drawing/2014/main" id="{04CAF63A-E349-5107-95E7-430BD175D112}"/>
              </a:ext>
            </a:extLst>
          </p:cNvPr>
          <p:cNvSpPr>
            <a:spLocks noGrp="1"/>
          </p:cNvSpPr>
          <p:nvPr>
            <p:ph type="title"/>
          </p:nvPr>
        </p:nvSpPr>
        <p:spPr>
          <a:xfrm>
            <a:off x="649828" y="-85060"/>
            <a:ext cx="7704000" cy="572700"/>
          </a:xfrm>
        </p:spPr>
        <p:txBody>
          <a:bodyPr/>
          <a:lstStyle/>
          <a:p>
            <a:r>
              <a:rPr lang="en-SA" sz="4400" dirty="0"/>
              <a:t>Result</a:t>
            </a:r>
          </a:p>
        </p:txBody>
      </p:sp>
      <p:pic>
        <p:nvPicPr>
          <p:cNvPr id="2" name="WhatsApp Video 2022-11-06 at 12.11.46 AM">
            <a:hlinkClick r:id="" action="ppaction://media"/>
            <a:extLst>
              <a:ext uri="{FF2B5EF4-FFF2-40B4-BE49-F238E27FC236}">
                <a16:creationId xmlns:a16="http://schemas.microsoft.com/office/drawing/2014/main" id="{C5B2261D-FC10-171C-89E6-EAD419C4376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49828" y="661684"/>
            <a:ext cx="7848600" cy="44426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p>
            <a:r>
              <a:rPr lang="en-US" dirty="0"/>
              <a:t>Real World application</a:t>
            </a: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7122790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4731490" y="455940"/>
            <a:ext cx="369250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 real-world application of object is masked Face Detection, and it is a key strategy of using protective equipment to reduce the spread of the coronavirus. </a:t>
            </a:r>
            <a:br>
              <a:rPr lang="en-US" dirty="0"/>
            </a:br>
            <a:r>
              <a:rPr lang="en-US" dirty="0"/>
              <a:t>the video feed of any camera can used for the model to detect masked and unmasked faces with individuals or large crowds. </a:t>
            </a:r>
            <a:br>
              <a:rPr lang="en-US" dirty="0"/>
            </a:br>
            <a:endParaRPr lang="en-US" dirty="0"/>
          </a:p>
        </p:txBody>
      </p:sp>
      <p:pic>
        <p:nvPicPr>
          <p:cNvPr id="5" name="Picture 4">
            <a:extLst>
              <a:ext uri="{FF2B5EF4-FFF2-40B4-BE49-F238E27FC236}">
                <a16:creationId xmlns:a16="http://schemas.microsoft.com/office/drawing/2014/main" id="{CB45F52B-BF91-6AA7-53FC-4C401EBAB9FD}"/>
              </a:ext>
            </a:extLst>
          </p:cNvPr>
          <p:cNvPicPr>
            <a:picLocks noChangeAspect="1"/>
          </p:cNvPicPr>
          <p:nvPr/>
        </p:nvPicPr>
        <p:blipFill>
          <a:blip r:embed="rId3"/>
          <a:stretch>
            <a:fillRect/>
          </a:stretch>
        </p:blipFill>
        <p:spPr>
          <a:xfrm>
            <a:off x="675169" y="1130152"/>
            <a:ext cx="4056321" cy="28831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429101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2"/>
          <p:cNvSpPr txBox="1">
            <a:spLocks noGrp="1"/>
          </p:cNvSpPr>
          <p:nvPr>
            <p:ph type="title"/>
          </p:nvPr>
        </p:nvSpPr>
        <p:spPr>
          <a:xfrm>
            <a:off x="844936" y="509102"/>
            <a:ext cx="3692509"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200" dirty="0"/>
              <a:t>Masked face detection generated a significant value in battling the spread of COVID-19, by detecting unmasked people to increase the safety in workplace to prevent outbreaks in a facility that might lead to shutdowns. Moreover, using mask detection saves Save costs of manual inspections and avoid fines or penalties.</a:t>
            </a:r>
            <a:br>
              <a:rPr lang="en-US" sz="2200" dirty="0"/>
            </a:br>
            <a:endParaRPr lang="en-US" sz="2200" dirty="0"/>
          </a:p>
        </p:txBody>
      </p:sp>
      <p:pic>
        <p:nvPicPr>
          <p:cNvPr id="5" name="Picture 4">
            <a:extLst>
              <a:ext uri="{FF2B5EF4-FFF2-40B4-BE49-F238E27FC236}">
                <a16:creationId xmlns:a16="http://schemas.microsoft.com/office/drawing/2014/main" id="{CB45F52B-BF91-6AA7-53FC-4C401EBAB9FD}"/>
              </a:ext>
            </a:extLst>
          </p:cNvPr>
          <p:cNvPicPr>
            <a:picLocks noChangeAspect="1"/>
          </p:cNvPicPr>
          <p:nvPr/>
        </p:nvPicPr>
        <p:blipFill>
          <a:blip r:embed="rId3"/>
          <a:stretch>
            <a:fillRect/>
          </a:stretch>
        </p:blipFill>
        <p:spPr>
          <a:xfrm>
            <a:off x="4731490" y="1081802"/>
            <a:ext cx="4056321" cy="28831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24482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p>
            <a:r>
              <a:rPr lang="en-US" dirty="0"/>
              <a:t>Conclusion</a:t>
            </a: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3538528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C788CA00-C1FC-46B8-1582-C705B4CBA867}"/>
              </a:ext>
            </a:extLst>
          </p:cNvPr>
          <p:cNvPicPr>
            <a:picLocks noChangeAspect="1"/>
          </p:cNvPicPr>
          <p:nvPr/>
        </p:nvPicPr>
        <p:blipFill>
          <a:blip r:embed="rId3">
            <a:alphaModFix amt="5000"/>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74428" y="-85060"/>
            <a:ext cx="9292856" cy="5228560"/>
          </a:xfrm>
          <a:prstGeom prst="rect">
            <a:avLst/>
          </a:prstGeom>
          <a:ln>
            <a:noFill/>
          </a:ln>
          <a:effectLst>
            <a:softEdge rad="112500"/>
          </a:effectLst>
        </p:spPr>
      </p:pic>
      <p:sp>
        <p:nvSpPr>
          <p:cNvPr id="2" name="Google Shape;217;p40">
            <a:extLst>
              <a:ext uri="{FF2B5EF4-FFF2-40B4-BE49-F238E27FC236}">
                <a16:creationId xmlns:a16="http://schemas.microsoft.com/office/drawing/2014/main" id="{A49BDD52-0509-C46C-840A-8F5F02CD74F7}"/>
              </a:ext>
            </a:extLst>
          </p:cNvPr>
          <p:cNvSpPr txBox="1">
            <a:spLocks/>
          </p:cNvSpPr>
          <p:nvPr/>
        </p:nvSpPr>
        <p:spPr>
          <a:xfrm>
            <a:off x="627321" y="2342625"/>
            <a:ext cx="7796686"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US" dirty="0"/>
              <a:t>In this project, we have developed a deep learning model for face mask detection using Python, </a:t>
            </a:r>
            <a:r>
              <a:rPr lang="en-US" dirty="0" err="1"/>
              <a:t>Keras</a:t>
            </a:r>
            <a:r>
              <a:rPr lang="en-US" dirty="0"/>
              <a:t>, and OpenCV. We developed the face mask detector model for detecting image , video or live cam for whether person is wearing a mask or not.</a:t>
            </a:r>
          </a:p>
        </p:txBody>
      </p:sp>
    </p:spTree>
    <p:extLst>
      <p:ext uri="{BB962C8B-B14F-4D97-AF65-F5344CB8AC3E}">
        <p14:creationId xmlns:p14="http://schemas.microsoft.com/office/powerpoint/2010/main" val="3114954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558075" y="1475925"/>
            <a:ext cx="3285000" cy="841800"/>
          </a:xfrm>
          <a:prstGeom prst="rect">
            <a:avLst/>
          </a:prstGeom>
        </p:spPr>
        <p:txBody>
          <a:bodyPr spcFirstLastPara="1" wrap="square" lIns="91425" tIns="91425" rIns="91425" bIns="91425" anchor="ctr" anchorCtr="0">
            <a:noAutofit/>
          </a:bodyPr>
          <a:lstStyle/>
          <a:p>
            <a:r>
              <a:rPr lang="en-US" sz="6600" dirty="0"/>
              <a:t>Thanks</a:t>
            </a:r>
            <a:endParaRPr sz="6600" dirty="0"/>
          </a:p>
        </p:txBody>
      </p:sp>
      <p:sp>
        <p:nvSpPr>
          <p:cNvPr id="2" name="Google Shape;467;p57">
            <a:extLst>
              <a:ext uri="{FF2B5EF4-FFF2-40B4-BE49-F238E27FC236}">
                <a16:creationId xmlns:a16="http://schemas.microsoft.com/office/drawing/2014/main" id="{385AEC7B-424D-0306-B556-0BE00B2057D3}"/>
              </a:ext>
            </a:extLst>
          </p:cNvPr>
          <p:cNvSpPr txBox="1">
            <a:spLocks/>
          </p:cNvSpPr>
          <p:nvPr/>
        </p:nvSpPr>
        <p:spPr>
          <a:xfrm>
            <a:off x="1733550" y="2341351"/>
            <a:ext cx="6610350"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Poiret One"/>
              <a:buNone/>
              <a:defRPr sz="4500" b="1"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3600" dirty="0"/>
              <a:t>Any Questions?</a:t>
            </a:r>
          </a:p>
        </p:txBody>
      </p:sp>
    </p:spTree>
    <p:extLst>
      <p:ext uri="{BB962C8B-B14F-4D97-AF65-F5344CB8AC3E}">
        <p14:creationId xmlns:p14="http://schemas.microsoft.com/office/powerpoint/2010/main" val="1896961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p>
            <a:r>
              <a:rPr lang="en-US" dirty="0"/>
              <a:t>Data set </a:t>
            </a: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pic>
        <p:nvPicPr>
          <p:cNvPr id="9" name="Picture 8" descr="A picture containing text&#10;&#10;Description automatically generated">
            <a:extLst>
              <a:ext uri="{FF2B5EF4-FFF2-40B4-BE49-F238E27FC236}">
                <a16:creationId xmlns:a16="http://schemas.microsoft.com/office/drawing/2014/main" id="{F1F30968-6A4F-EB68-6320-EFBA3A1E505E}"/>
              </a:ext>
            </a:extLst>
          </p:cNvPr>
          <p:cNvPicPr>
            <a:picLocks noChangeAspect="1"/>
          </p:cNvPicPr>
          <p:nvPr/>
        </p:nvPicPr>
        <p:blipFill>
          <a:blip r:embed="rId3">
            <a:alphaModFix/>
          </a:blip>
          <a:stretch>
            <a:fillRect/>
          </a:stretch>
        </p:blipFill>
        <p:spPr>
          <a:xfrm>
            <a:off x="4914900" y="3467401"/>
            <a:ext cx="4229100" cy="1676099"/>
          </a:xfrm>
          <a:prstGeom prst="rect">
            <a:avLst/>
          </a:prstGeom>
          <a:ln>
            <a:noFill/>
          </a:ln>
          <a:effectLst>
            <a:softEdge rad="11250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pic>
        <p:nvPicPr>
          <p:cNvPr id="2" name="Picture 1" descr="Graphical user interface, application&#10;&#10;Description automatically generated">
            <a:extLst>
              <a:ext uri="{FF2B5EF4-FFF2-40B4-BE49-F238E27FC236}">
                <a16:creationId xmlns:a16="http://schemas.microsoft.com/office/drawing/2014/main" id="{F96876F9-A1B8-712D-CCF9-688E83896DEA}"/>
              </a:ext>
            </a:extLst>
          </p:cNvPr>
          <p:cNvPicPr>
            <a:picLocks noChangeAspect="1"/>
          </p:cNvPicPr>
          <p:nvPr/>
        </p:nvPicPr>
        <p:blipFill>
          <a:blip r:embed="rId3">
            <a:alphaModFix amt="5000"/>
          </a:blip>
          <a:stretch>
            <a:fillRect/>
          </a:stretch>
        </p:blipFill>
        <p:spPr>
          <a:xfrm>
            <a:off x="0" y="-24266"/>
            <a:ext cx="9144000" cy="5143500"/>
          </a:xfrm>
          <a:prstGeom prst="rect">
            <a:avLst/>
          </a:prstGeom>
        </p:spPr>
      </p:pic>
      <p:sp>
        <p:nvSpPr>
          <p:cNvPr id="225" name="Google Shape;22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Data Set </a:t>
            </a:r>
            <a:endParaRPr sz="3600" dirty="0"/>
          </a:p>
        </p:txBody>
      </p:sp>
      <p:sp>
        <p:nvSpPr>
          <p:cNvPr id="5" name="Google Shape;225;p41">
            <a:extLst>
              <a:ext uri="{FF2B5EF4-FFF2-40B4-BE49-F238E27FC236}">
                <a16:creationId xmlns:a16="http://schemas.microsoft.com/office/drawing/2014/main" id="{C77D18BD-4C72-6AE4-1295-0B399D77112D}"/>
              </a:ext>
            </a:extLst>
          </p:cNvPr>
          <p:cNvSpPr txBox="1">
            <a:spLocks/>
          </p:cNvSpPr>
          <p:nvPr/>
        </p:nvSpPr>
        <p:spPr>
          <a:xfrm>
            <a:off x="552893" y="1487016"/>
            <a:ext cx="4742122" cy="21705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US" sz="2400" dirty="0">
                <a:solidFill>
                  <a:schemeClr val="bg1">
                    <a:lumMod val="50000"/>
                  </a:schemeClr>
                </a:solidFill>
              </a:rPr>
              <a:t>The dataset we are working on consists of 1376 images with 690 images containing images of people wearing masks and 686 images with people without masks.</a:t>
            </a:r>
          </a:p>
          <a:p>
            <a:endParaRPr lang="en-SA" sz="2400" dirty="0">
              <a:solidFill>
                <a:schemeClr val="bg1">
                  <a:lumMod val="50000"/>
                </a:schemeClr>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AA449-C66E-691E-5A20-BB0D3AC9DC38}"/>
              </a:ext>
            </a:extLst>
          </p:cNvPr>
          <p:cNvSpPr>
            <a:spLocks noGrp="1"/>
          </p:cNvSpPr>
          <p:nvPr>
            <p:ph type="title"/>
          </p:nvPr>
        </p:nvSpPr>
        <p:spPr>
          <a:xfrm>
            <a:off x="4233215" y="977750"/>
            <a:ext cx="5603804" cy="841800"/>
          </a:xfrm>
        </p:spPr>
        <p:txBody>
          <a:bodyPr/>
          <a:lstStyle/>
          <a:p>
            <a:pPr algn="l"/>
            <a:r>
              <a:rPr lang="en-US" sz="2800" dirty="0"/>
              <a:t>Face Mask Detection processing</a:t>
            </a:r>
            <a:br>
              <a:rPr lang="en-US" sz="2800" dirty="0"/>
            </a:br>
            <a:endParaRPr lang="en-SA" sz="2800" dirty="0"/>
          </a:p>
        </p:txBody>
      </p:sp>
      <p:graphicFrame>
        <p:nvGraphicFramePr>
          <p:cNvPr id="7" name="Diagram 6">
            <a:extLst>
              <a:ext uri="{FF2B5EF4-FFF2-40B4-BE49-F238E27FC236}">
                <a16:creationId xmlns:a16="http://schemas.microsoft.com/office/drawing/2014/main" id="{4DAA175F-53E0-D5AD-8567-674F8FB9413B}"/>
              </a:ext>
            </a:extLst>
          </p:cNvPr>
          <p:cNvGraphicFramePr/>
          <p:nvPr>
            <p:extLst>
              <p:ext uri="{D42A27DB-BD31-4B8C-83A1-F6EECF244321}">
                <p14:modId xmlns:p14="http://schemas.microsoft.com/office/powerpoint/2010/main" val="1798143287"/>
              </p:ext>
            </p:extLst>
          </p:nvPr>
        </p:nvGraphicFramePr>
        <p:xfrm>
          <a:off x="4081111" y="1588168"/>
          <a:ext cx="4934552" cy="32850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descr="A group of people wearing clothing&#10;&#10;Description automatically generated with medium confidence">
            <a:extLst>
              <a:ext uri="{FF2B5EF4-FFF2-40B4-BE49-F238E27FC236}">
                <a16:creationId xmlns:a16="http://schemas.microsoft.com/office/drawing/2014/main" id="{C3DD8954-8D03-C8F4-38C0-2F8CBB550DEB}"/>
              </a:ext>
            </a:extLst>
          </p:cNvPr>
          <p:cNvPicPr>
            <a:picLocks noChangeAspect="1"/>
          </p:cNvPicPr>
          <p:nvPr/>
        </p:nvPicPr>
        <p:blipFill>
          <a:blip r:embed="rId7">
            <a:alphaModFix amt="50000"/>
          </a:blip>
          <a:stretch>
            <a:fillRect/>
          </a:stretch>
        </p:blipFill>
        <p:spPr>
          <a:xfrm>
            <a:off x="128337" y="949249"/>
            <a:ext cx="3509464" cy="2248055"/>
          </a:xfrm>
          <a:prstGeom prst="ellipse">
            <a:avLst/>
          </a:prstGeom>
          <a:ln>
            <a:noFill/>
          </a:ln>
          <a:effectLst>
            <a:softEdge rad="112500"/>
          </a:effectLst>
        </p:spPr>
      </p:pic>
    </p:spTree>
    <p:extLst>
      <p:ext uri="{BB962C8B-B14F-4D97-AF65-F5344CB8AC3E}">
        <p14:creationId xmlns:p14="http://schemas.microsoft.com/office/powerpoint/2010/main" val="1022280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719999" y="1928077"/>
            <a:ext cx="4737825" cy="841800"/>
          </a:xfrm>
          <a:prstGeom prst="rect">
            <a:avLst/>
          </a:prstGeom>
        </p:spPr>
        <p:txBody>
          <a:bodyPr spcFirstLastPara="1" wrap="square" lIns="91425" tIns="91425" rIns="91425" bIns="91425" anchor="ctr" anchorCtr="0">
            <a:noAutofit/>
          </a:bodyPr>
          <a:lstStyle/>
          <a:p>
            <a:r>
              <a:rPr lang="en-US" dirty="0"/>
              <a:t>Image Detection</a:t>
            </a:r>
            <a:endParaRPr dirty="0"/>
          </a:p>
        </p:txBody>
      </p:sp>
      <p:sp>
        <p:nvSpPr>
          <p:cNvPr id="468" name="Google Shape;468;p57"/>
          <p:cNvSpPr txBox="1">
            <a:spLocks noGrp="1"/>
          </p:cNvSpPr>
          <p:nvPr>
            <p:ph type="title" idx="2"/>
          </p:nvPr>
        </p:nvSpPr>
        <p:spPr>
          <a:xfrm>
            <a:off x="720000" y="662977"/>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pic>
        <p:nvPicPr>
          <p:cNvPr id="5" name="Picture 4" descr="Graphical user interface, application&#10;&#10;Description automatically generated">
            <a:extLst>
              <a:ext uri="{FF2B5EF4-FFF2-40B4-BE49-F238E27FC236}">
                <a16:creationId xmlns:a16="http://schemas.microsoft.com/office/drawing/2014/main" id="{E910B77C-F375-A0B0-594D-9C99DB936FFA}"/>
              </a:ext>
            </a:extLst>
          </p:cNvPr>
          <p:cNvPicPr>
            <a:picLocks noChangeAspect="1"/>
          </p:cNvPicPr>
          <p:nvPr/>
        </p:nvPicPr>
        <p:blipFill>
          <a:blip r:embed="rId3"/>
          <a:stretch>
            <a:fillRect/>
          </a:stretch>
        </p:blipFill>
        <p:spPr>
          <a:xfrm>
            <a:off x="0" y="2769877"/>
            <a:ext cx="3705515" cy="22240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59403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6"/>
          <p:cNvSpPr txBox="1">
            <a:spLocks noGrp="1"/>
          </p:cNvSpPr>
          <p:nvPr>
            <p:ph type="title"/>
          </p:nvPr>
        </p:nvSpPr>
        <p:spPr>
          <a:xfrm>
            <a:off x="1388100" y="1693050"/>
            <a:ext cx="6367800" cy="17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Training</a:t>
            </a:r>
            <a:endParaRPr dirty="0"/>
          </a:p>
        </p:txBody>
      </p:sp>
      <p:pic>
        <p:nvPicPr>
          <p:cNvPr id="3076" name="Picture 4" descr="ai training data Icon - Free PNG &amp; SVG 2985134 - Noun Project">
            <a:extLst>
              <a:ext uri="{FF2B5EF4-FFF2-40B4-BE49-F238E27FC236}">
                <a16:creationId xmlns:a16="http://schemas.microsoft.com/office/drawing/2014/main" id="{1DB6CF8C-D3AA-A52B-1CCC-4C03DB90143B}"/>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04456" y="3191687"/>
            <a:ext cx="1951813" cy="19518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1" name="Google Shape;291;p47"/>
          <p:cNvSpPr txBox="1">
            <a:spLocks noGrp="1"/>
          </p:cNvSpPr>
          <p:nvPr>
            <p:ph type="title"/>
          </p:nvPr>
        </p:nvSpPr>
        <p:spPr>
          <a:xfrm>
            <a:off x="720000" y="15850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Code used</a:t>
            </a:r>
            <a:endParaRPr sz="2800" dirty="0"/>
          </a:p>
        </p:txBody>
      </p:sp>
      <p:pic>
        <p:nvPicPr>
          <p:cNvPr id="2" name="Picture 1">
            <a:extLst>
              <a:ext uri="{FF2B5EF4-FFF2-40B4-BE49-F238E27FC236}">
                <a16:creationId xmlns:a16="http://schemas.microsoft.com/office/drawing/2014/main" id="{4850BF63-05DC-A678-E04F-74FB59252D21}"/>
              </a:ext>
            </a:extLst>
          </p:cNvPr>
          <p:cNvPicPr>
            <a:picLocks noChangeAspect="1"/>
          </p:cNvPicPr>
          <p:nvPr/>
        </p:nvPicPr>
        <p:blipFill>
          <a:blip r:embed="rId3"/>
          <a:stretch>
            <a:fillRect/>
          </a:stretch>
        </p:blipFill>
        <p:spPr>
          <a:xfrm>
            <a:off x="349841" y="1363330"/>
            <a:ext cx="7772400" cy="601368"/>
          </a:xfrm>
          <a:prstGeom prst="rect">
            <a:avLst/>
          </a:prstGeom>
        </p:spPr>
      </p:pic>
      <p:pic>
        <p:nvPicPr>
          <p:cNvPr id="3" name="Picture 2" descr="Graphical user interface, text, application, email&#10;&#10;Description automatically generated">
            <a:extLst>
              <a:ext uri="{FF2B5EF4-FFF2-40B4-BE49-F238E27FC236}">
                <a16:creationId xmlns:a16="http://schemas.microsoft.com/office/drawing/2014/main" id="{741DFE90-FE9A-832C-DF26-F18A20465A9C}"/>
              </a:ext>
            </a:extLst>
          </p:cNvPr>
          <p:cNvPicPr>
            <a:picLocks noChangeAspect="1"/>
          </p:cNvPicPr>
          <p:nvPr/>
        </p:nvPicPr>
        <p:blipFill>
          <a:blip r:embed="rId4"/>
          <a:stretch>
            <a:fillRect/>
          </a:stretch>
        </p:blipFill>
        <p:spPr>
          <a:xfrm>
            <a:off x="2360428" y="2124263"/>
            <a:ext cx="6443330" cy="2668535"/>
          </a:xfrm>
          <a:prstGeom prst="rect">
            <a:avLst/>
          </a:prstGeom>
        </p:spPr>
      </p:pic>
    </p:spTree>
    <p:extLst>
      <p:ext uri="{BB962C8B-B14F-4D97-AF65-F5344CB8AC3E}">
        <p14:creationId xmlns:p14="http://schemas.microsoft.com/office/powerpoint/2010/main" val="3514917047"/>
      </p:ext>
    </p:extLst>
  </p:cSld>
  <p:clrMapOvr>
    <a:masterClrMapping/>
  </p:clrMapOvr>
</p:sld>
</file>

<file path=ppt/theme/theme1.xml><?xml version="1.0" encoding="utf-8"?>
<a:theme xmlns:a="http://schemas.openxmlformats.org/drawingml/2006/main" name="Minimalist Aesthetic Slideshow by Slidesgo">
  <a:themeElements>
    <a:clrScheme name="Simple Light">
      <a:dk1>
        <a:srgbClr val="6D5B57"/>
      </a:dk1>
      <a:lt1>
        <a:srgbClr val="F2E1D8"/>
      </a:lt1>
      <a:dk2>
        <a:srgbClr val="595959"/>
      </a:dk2>
      <a:lt2>
        <a:srgbClr val="B08980"/>
      </a:lt2>
      <a:accent1>
        <a:srgbClr val="6D5B57"/>
      </a:accent1>
      <a:accent2>
        <a:srgbClr val="F2E1D8"/>
      </a:accent2>
      <a:accent3>
        <a:srgbClr val="595959"/>
      </a:accent3>
      <a:accent4>
        <a:srgbClr val="B08980"/>
      </a:accent4>
      <a:accent5>
        <a:srgbClr val="F2E1D8"/>
      </a:accent5>
      <a:accent6>
        <a:srgbClr val="595959"/>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TotalTime>
  <Words>383</Words>
  <Application>Microsoft Macintosh PowerPoint</Application>
  <PresentationFormat>On-screen Show (16:9)</PresentationFormat>
  <Paragraphs>62</Paragraphs>
  <Slides>37</Slides>
  <Notes>35</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Poiret One</vt:lpstr>
      <vt:lpstr>Oxygen Light</vt:lpstr>
      <vt:lpstr>Bebas Neue</vt:lpstr>
      <vt:lpstr>Maven Pro</vt:lpstr>
      <vt:lpstr>Arial</vt:lpstr>
      <vt:lpstr>Oxygen</vt:lpstr>
      <vt:lpstr>Minimalist Aesthetic Slideshow by Slidesgo</vt:lpstr>
      <vt:lpstr>Face Mask Detection   </vt:lpstr>
      <vt:lpstr>TABLE OF CONTENTS  </vt:lpstr>
      <vt:lpstr>INTRODUCTION</vt:lpstr>
      <vt:lpstr>Data set </vt:lpstr>
      <vt:lpstr>Data Set </vt:lpstr>
      <vt:lpstr>Face Mask Detection processing </vt:lpstr>
      <vt:lpstr>Image Detection</vt:lpstr>
      <vt:lpstr>Data Training</vt:lpstr>
      <vt:lpstr>Code used</vt:lpstr>
      <vt:lpstr>Data splitting </vt:lpstr>
      <vt:lpstr>PowerPoint Presentation</vt:lpstr>
      <vt:lpstr>Data Splitting For Simple NN</vt:lpstr>
      <vt:lpstr>Visualizing our data</vt:lpstr>
      <vt:lpstr>Data Splitting For Simple NN</vt:lpstr>
      <vt:lpstr>Distribution of the target variables</vt:lpstr>
      <vt:lpstr>Distribution</vt:lpstr>
      <vt:lpstr>Model Transfer Learning</vt:lpstr>
      <vt:lpstr>MobileNetV2</vt:lpstr>
      <vt:lpstr>Model Result </vt:lpstr>
      <vt:lpstr>VGG19</vt:lpstr>
      <vt:lpstr>Model Result </vt:lpstr>
      <vt:lpstr>Training and validation accuracy</vt:lpstr>
      <vt:lpstr>Video Detection</vt:lpstr>
      <vt:lpstr>Code used</vt:lpstr>
      <vt:lpstr>Code used</vt:lpstr>
      <vt:lpstr>Result </vt:lpstr>
      <vt:lpstr>LIVE Detection</vt:lpstr>
      <vt:lpstr>Code used</vt:lpstr>
      <vt:lpstr>Code used</vt:lpstr>
      <vt:lpstr>Code used</vt:lpstr>
      <vt:lpstr>Result</vt:lpstr>
      <vt:lpstr>Real World application</vt:lpstr>
      <vt:lpstr>A real-world application of object is masked Face Detection, and it is a key strategy of using protective equipment to reduce the spread of the coronavirus.  the video feed of any camera can used for the model to detect masked and unmasked faces with individuals or large crowds.  </vt:lpstr>
      <vt:lpstr>Masked face detection generated a significant value in battling the spread of COVID-19, by detecting unmasked people to increase the safety in workplace to prevent outbreaks in a facility that might lead to shutdowns. Moreover, using mask detection saves Save costs of manual inspections and avoid fines or penalties. </vt:lpstr>
      <vt:lpstr>Conclusion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dc:title>
  <cp:lastModifiedBy>محمد بن محمود بن علي  الراقدى</cp:lastModifiedBy>
  <cp:revision>6</cp:revision>
  <dcterms:modified xsi:type="dcterms:W3CDTF">2022-11-05T22:14:46Z</dcterms:modified>
</cp:coreProperties>
</file>